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slides/slide3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4.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53.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2.xml" ContentType="application/vnd.openxmlformats-officedocument.presentationml.notesSlide+xml"/>
  <Override PartName="/ppt/slideLayouts/slideLayout44.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5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47.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commentAuthors.xml" ContentType="application/vnd.openxmlformats-officedocument.presentationml.commentAuthors+xml"/>
  <Override PartName="/ppt/theme/theme4.xml" ContentType="application/vnd.openxmlformats-officedocument.theme+xml"/>
  <Override PartName="/ppt/handoutMasters/handoutMaster1.xml" ContentType="application/vnd.openxmlformats-officedocument.presentationml.handoutMaster+xml"/>
  <Override PartName="/ppt/charts/chart10.xml" ContentType="application/vnd.openxmlformats-officedocument.drawingml.char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harts/colors9.xml" ContentType="application/vnd.ms-office.chartcolorstyle+xml"/>
  <Override PartName="/ppt/charts/colors16.xml" ContentType="application/vnd.ms-office.chartcolorstyle+xml"/>
  <Override PartName="/ppt/charts/style16.xml" ContentType="application/vnd.ms-office.chartstyle+xml"/>
  <Override PartName="/ppt/charts/chart16.xml" ContentType="application/vnd.openxmlformats-officedocument.drawingml.chart+xml"/>
  <Override PartName="/ppt/charts/colors15.xml" ContentType="application/vnd.ms-office.chartcolorstyle+xml"/>
  <Override PartName="/ppt/charts/style15.xml" ContentType="application/vnd.ms-office.chartstyle+xml"/>
  <Override PartName="/ppt/charts/chart15.xml" ContentType="application/vnd.openxmlformats-officedocument.drawingml.chart+xml"/>
  <Override PartName="/ppt/charts/chart9.xml" ContentType="application/vnd.openxmlformats-officedocument.drawingml.chart+xml"/>
  <Override PartName="/ppt/charts/colors8.xml" ContentType="application/vnd.ms-office.chartcolorstyle+xml"/>
  <Override PartName="/ppt/charts/colors17.xml" ContentType="application/vnd.ms-office.chartcolorstyle+xml"/>
  <Override PartName="/ppt/charts/style17.xml" ContentType="application/vnd.ms-office.chartstyle+xml"/>
  <Override PartName="/ppt/charts/chart17.xml" ContentType="application/vnd.openxmlformats-officedocument.drawingml.chart+xml"/>
  <Override PartName="/ppt/charts/colors14.xml" ContentType="application/vnd.ms-office.chartcolorstyle+xml"/>
  <Override PartName="/ppt/charts/style14.xml" ContentType="application/vnd.ms-office.chart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hart14.xml" ContentType="application/vnd.openxmlformats-officedocument.drawingml.chart+xml"/>
  <Override PartName="/ppt/charts/style9.xml" ContentType="application/vnd.ms-office.chartstyle+xml"/>
  <Override PartName="/ppt/charts/colors13.xml" ContentType="application/vnd.ms-office.chartcolorstyle+xml"/>
  <Override PartName="/ppt/charts/style8.xml" ContentType="application/vnd.ms-office.chartstyle+xml"/>
  <Override PartName="/ppt/theme/theme5.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8.xml" ContentType="application/vnd.openxmlformats-officedocument.drawingml.chart+xml"/>
  <Override PartName="/ppt/charts/chart7.xml" ContentType="application/vnd.openxmlformats-officedocument.drawingml.chart+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style5.xml" ContentType="application/vnd.ms-office.chartstyle+xml"/>
  <Override PartName="/ppt/charts/chart5.xml" ContentType="application/vnd.openxmlformats-officedocument.drawingml.chart+xml"/>
  <Override PartName="/ppt/charts/colors7.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7.xml" ContentType="application/vnd.ms-office.chart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5" r:id="rId2"/>
    <p:sldMasterId id="2147483687" r:id="rId3"/>
    <p:sldMasterId id="2147483723" r:id="rId4"/>
    <p:sldMasterId id="2147483699" r:id="rId5"/>
    <p:sldMasterId id="2147483711" r:id="rId6"/>
  </p:sldMasterIdLst>
  <p:notesMasterIdLst>
    <p:notesMasterId r:id="rId48"/>
  </p:notesMasterIdLst>
  <p:handoutMasterIdLst>
    <p:handoutMasterId r:id="rId49"/>
  </p:handoutMasterIdLst>
  <p:sldIdLst>
    <p:sldId id="256" r:id="rId7"/>
    <p:sldId id="880" r:id="rId8"/>
    <p:sldId id="979" r:id="rId9"/>
    <p:sldId id="882" r:id="rId10"/>
    <p:sldId id="883" r:id="rId11"/>
    <p:sldId id="967" r:id="rId12"/>
    <p:sldId id="886" r:id="rId13"/>
    <p:sldId id="893" r:id="rId14"/>
    <p:sldId id="894" r:id="rId15"/>
    <p:sldId id="895" r:id="rId16"/>
    <p:sldId id="896" r:id="rId17"/>
    <p:sldId id="897" r:id="rId18"/>
    <p:sldId id="902" r:id="rId19"/>
    <p:sldId id="903" r:id="rId20"/>
    <p:sldId id="904" r:id="rId21"/>
    <p:sldId id="905" r:id="rId22"/>
    <p:sldId id="906" r:id="rId23"/>
    <p:sldId id="907" r:id="rId24"/>
    <p:sldId id="908" r:id="rId25"/>
    <p:sldId id="917" r:id="rId26"/>
    <p:sldId id="909" r:id="rId27"/>
    <p:sldId id="918" r:id="rId28"/>
    <p:sldId id="919" r:id="rId29"/>
    <p:sldId id="968" r:id="rId30"/>
    <p:sldId id="980" r:id="rId31"/>
    <p:sldId id="970" r:id="rId32"/>
    <p:sldId id="969" r:id="rId33"/>
    <p:sldId id="962" r:id="rId34"/>
    <p:sldId id="971" r:id="rId35"/>
    <p:sldId id="950" r:id="rId36"/>
    <p:sldId id="972" r:id="rId37"/>
    <p:sldId id="964" r:id="rId38"/>
    <p:sldId id="966" r:id="rId39"/>
    <p:sldId id="973" r:id="rId40"/>
    <p:sldId id="974" r:id="rId41"/>
    <p:sldId id="975" r:id="rId42"/>
    <p:sldId id="981" r:id="rId43"/>
    <p:sldId id="982" r:id="rId44"/>
    <p:sldId id="976" r:id="rId45"/>
    <p:sldId id="977" r:id="rId46"/>
    <p:sldId id="983" r:id="rId4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ad tanay" initials="gt" lastIdx="1" clrIdx="0">
    <p:extLst>
      <p:ext uri="{19B8F6BF-5375-455C-9EA6-DF929625EA0E}">
        <p15:presenceInfo xmlns:p15="http://schemas.microsoft.com/office/powerpoint/2012/main" userId="ba49269a5ace955c" providerId="Windows Live"/>
      </p:ext>
    </p:extLst>
  </p:cmAuthor>
  <p:cmAuthor id="2" name="Noa Leibowitz" initials="NL [2]" lastIdx="1" clrIdx="1">
    <p:extLst>
      <p:ext uri="{19B8F6BF-5375-455C-9EA6-DF929625EA0E}">
        <p15:presenceInfo xmlns:p15="http://schemas.microsoft.com/office/powerpoint/2012/main" userId="Noa Leibowi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0"/>
    <a:srgbClr val="00C9C5"/>
    <a:srgbClr val="C894AA"/>
    <a:srgbClr val="B6C6E1"/>
    <a:srgbClr val="6585C1"/>
    <a:srgbClr val="E3E9F1"/>
    <a:srgbClr val="6699FF"/>
    <a:srgbClr val="33CCFF"/>
    <a:srgbClr val="F2F2F2"/>
    <a:srgbClr val="F6B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750" autoAdjust="0"/>
    <p:restoredTop sz="84106" autoAdjust="0"/>
  </p:normalViewPr>
  <p:slideViewPr>
    <p:cSldViewPr snapToGrid="0">
      <p:cViewPr varScale="1">
        <p:scale>
          <a:sx n="70" d="100"/>
          <a:sy n="70" d="100"/>
        </p:scale>
        <p:origin x="564"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gilad\Dropbox\ERI%20(1)\2.%20&#1508;&#1512;&#1493;&#1497;&#1511;&#1496;&#1497;&#1501;%20&#1489;&#1514;&#1492;&#1500;&#1497;&#1498;\&#1504;&#1493;&#1513;&#1502;&#1497;&#1501;%20&#1500;&#1512;&#1493;&#1493;&#1495;&#1492;\1.%20&#1496;&#1497;&#1493;&#1496;&#1493;&#1514;\&#1504;&#1514;&#1493;&#1504;&#1497;&#1501;%20&#1500;&#1490;&#1500;&#1506;&#149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gilad\Dropbox\ERI%20(1)\2.%20&#1508;&#1512;&#1493;&#1497;&#1511;&#1496;&#1497;&#1501;%20&#1489;&#1514;&#1492;&#1500;&#1497;&#1498;\&#1504;&#1493;&#1513;&#1502;&#1497;&#1501;%20&#1500;&#1512;&#1493;&#1493;&#1495;&#1492;\1.%20&#1496;&#1497;&#1493;&#1496;&#1493;&#1514;\&#1504;&#1514;&#1493;&#1504;&#1497;&#1501;%20&#1500;&#1490;&#1500;&#1506;&#149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oa%20Leibowitz\Dropbox\&#1504;&#1497;&#1514;&#1493;&#1495;&#1497;%20&#1504;&#1493;&#1513;&#1502;&#1497;&#1501;%20&#1497;&#1493;&#1489;&#1500;%20&#1493;&#1504;&#1493;&#1506;&#1492;\&#1513;&#1488;&#1500;&#1493;&#1504;&#1497;%20&#1502;&#1513;&#1508;&#1495;&#1493;&#1514;%20&#1508;&#1506;&#1497;&#1502;&#1492;%20&#1513;&#1504;&#1497;&#1492;\results\&#1504;&#1493;&#1506;&#1492;\&#1490;&#1512;&#1508;&#1497;&#1501;%20&#1500;&#1502;&#1510;&#1490;&#151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oa%20Leibowitz\Dropbox\&#1504;&#1497;&#1514;&#1493;&#1495;&#1497;%20&#1504;&#1493;&#1513;&#1502;&#1497;&#1501;%20&#1497;&#1493;&#1489;&#1500;%20&#1493;&#1504;&#1493;&#1506;&#1492;\&#1513;&#1488;&#1500;&#1493;&#1504;&#1497;%20&#1502;&#1513;&#1508;&#1495;&#1493;&#1514;%20&#1508;&#1506;&#1497;&#1502;&#1492;%20&#1513;&#1504;&#1497;&#1492;\results\&#1504;&#1493;&#1506;&#1492;\&#1490;&#1512;&#1508;&#1497;&#1501;%20&#1500;&#1502;&#1510;&#1490;&#151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oa%20Leibowitz\Dropbox\&#1504;&#1497;&#1514;&#1493;&#1495;&#1497;%20&#1504;&#1493;&#1513;&#1502;&#1497;&#1501;%20&#1497;&#1493;&#1489;&#1500;%20&#1493;&#1504;&#1493;&#1506;&#1492;\&#1514;&#1502;&#1497;&#1499;&#1492;%20&#1502;&#1511;&#1510;&#1493;&#1506;&#1497;&#1514;%20&#1502;&#1495;&#1500;&#1511;&#1493;&#1514;%20&#1500;&#1506;&#1493;&#1502;&#1514;%20&#1502;&#1506;&#1512;&#1498;%20&#1504;&#1493;&#1513;&#1502;&#1497;&#150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oa%20Leibowitz\Dropbox\&#1504;&#1497;&#1514;&#1493;&#1495;&#1497;%20&#1504;&#1493;&#1513;&#1502;&#1497;&#1501;%20&#1497;&#1493;&#1489;&#1500;%20&#1493;&#1504;&#1493;&#1506;&#1492;\&#1513;&#1488;&#1500;&#1493;&#1504;&#1497;%20&#1502;&#1513;&#1508;&#1495;&#1493;&#1514;%20&#1508;&#1506;&#1497;&#1502;&#1492;%20&#1513;&#1504;&#1497;&#1492;\results\&#1504;&#1493;&#1506;&#1492;\&#1490;&#1512;&#1508;&#1497;&#1501;%20&#1500;&#1502;&#1510;&#1490;&#1514;.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oa%20Leibowitz\Dropbox\&#1504;&#1497;&#1514;&#1493;&#1495;&#1497;%20&#1504;&#1493;&#1513;&#1502;&#1497;&#1501;%20&#1497;&#1493;&#1489;&#1500;%20&#1493;&#1504;&#1493;&#1506;&#1492;\&#1513;&#1488;&#1500;&#1493;&#1504;&#1497;%20&#1502;&#1513;&#1508;&#1495;&#1493;&#1514;%20&#1508;&#1506;&#1497;&#1502;&#1492;%20&#1513;&#1504;&#1497;&#1492;\results\&#1504;&#1493;&#1506;&#1492;\&#1490;&#1512;&#1508;&#1497;&#1501;%20&#1500;&#1502;&#1510;&#1490;&#151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oa%20Leibowitz\Dropbox\&#1504;&#1497;&#1514;&#1493;&#1495;&#1497;%20&#1504;&#1493;&#1513;&#1502;&#1497;&#1501;%20&#1497;&#1493;&#1489;&#1500;%20&#1493;&#1504;&#1493;&#1506;&#1492;\&#1513;&#1488;&#1500;&#1493;&#1504;&#1497;%20&#1502;&#1513;&#1508;&#1495;&#1493;&#1514;%20&#1508;&#1506;&#1497;&#1502;&#1492;%20&#1513;&#1504;&#1497;&#1492;\results\&#1504;&#1493;&#1506;&#1492;\&#1490;&#1512;&#1508;&#1497;&#1501;%20&#1500;&#1502;&#1510;&#1490;&#151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a:solidFill>
                  <a:prstClr val="black">
                    <a:lumMod val="65000"/>
                    <a:lumOff val="35000"/>
                  </a:prstClr>
                </a:solidFill>
                <a:latin typeface="+mn-lt"/>
                <a:ea typeface="+mn-ea"/>
                <a:cs typeface="+mn-cs"/>
              </a:rPr>
              <a:t>היחס בין המצב החומרי, המצב הפסיכולוגי ותשואת ההשקעה בשינוי הסתגלותי/התנהגותי</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tx>
            <c:strRef>
              <c:f>Sheet1!$B$114</c:f>
              <c:strCache>
                <c:ptCount val="1"/>
                <c:pt idx="0">
                  <c:v>החזר על השקעה בשינוי התנהלותי/הסתגלותי</c:v>
                </c:pt>
              </c:strCache>
            </c:strRef>
          </c:tx>
          <c:spPr>
            <a:ln w="28575" cap="rnd">
              <a:solidFill>
                <a:schemeClr val="accent1"/>
              </a:solidFill>
              <a:round/>
            </a:ln>
            <a:effectLst/>
          </c:spPr>
          <c:marker>
            <c:symbol val="none"/>
          </c:marker>
          <c:cat>
            <c:numRef>
              <c:f>Sheet1!$A$115:$A$134</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cat>
          <c:val>
            <c:numRef>
              <c:f>Sheet1!$B$115:$B$134</c:f>
              <c:numCache>
                <c:formatCode>General</c:formatCode>
                <c:ptCount val="20"/>
                <c:pt idx="0">
                  <c:v>1</c:v>
                </c:pt>
                <c:pt idx="1">
                  <c:v>1.5</c:v>
                </c:pt>
                <c:pt idx="2">
                  <c:v>2</c:v>
                </c:pt>
                <c:pt idx="3">
                  <c:v>2.5</c:v>
                </c:pt>
                <c:pt idx="4">
                  <c:v>3</c:v>
                </c:pt>
                <c:pt idx="5">
                  <c:v>3.5</c:v>
                </c:pt>
                <c:pt idx="6">
                  <c:v>4</c:v>
                </c:pt>
                <c:pt idx="7">
                  <c:v>4.5</c:v>
                </c:pt>
                <c:pt idx="8">
                  <c:v>5</c:v>
                </c:pt>
                <c:pt idx="9">
                  <c:v>5.3</c:v>
                </c:pt>
                <c:pt idx="10">
                  <c:v>5.6</c:v>
                </c:pt>
                <c:pt idx="11">
                  <c:v>5.9</c:v>
                </c:pt>
                <c:pt idx="12">
                  <c:v>6.1</c:v>
                </c:pt>
                <c:pt idx="13">
                  <c:v>6.3</c:v>
                </c:pt>
                <c:pt idx="14">
                  <c:v>6.5</c:v>
                </c:pt>
                <c:pt idx="15">
                  <c:v>6.8</c:v>
                </c:pt>
                <c:pt idx="16">
                  <c:v>6.9</c:v>
                </c:pt>
                <c:pt idx="17">
                  <c:v>7</c:v>
                </c:pt>
                <c:pt idx="18">
                  <c:v>7</c:v>
                </c:pt>
                <c:pt idx="19">
                  <c:v>7</c:v>
                </c:pt>
              </c:numCache>
            </c:numRef>
          </c:val>
          <c:smooth val="0"/>
          <c:extLst>
            <c:ext xmlns:c16="http://schemas.microsoft.com/office/drawing/2014/chart" uri="{C3380CC4-5D6E-409C-BE32-E72D297353CC}">
              <c16:uniqueId val="{00000000-3AF5-447C-BAD4-A0B93F2DACC2}"/>
            </c:ext>
          </c:extLst>
        </c:ser>
        <c:ser>
          <c:idx val="1"/>
          <c:order val="1"/>
          <c:tx>
            <c:strRef>
              <c:f>Sheet1!$C$114</c:f>
              <c:strCache>
                <c:ptCount val="1"/>
                <c:pt idx="0">
                  <c:v>דחק, חרדה ודיכאון</c:v>
                </c:pt>
              </c:strCache>
            </c:strRef>
          </c:tx>
          <c:spPr>
            <a:ln w="28575" cap="rnd">
              <a:solidFill>
                <a:srgbClr val="A64977"/>
              </a:solidFill>
              <a:round/>
            </a:ln>
            <a:effectLst/>
          </c:spPr>
          <c:marker>
            <c:symbol val="none"/>
          </c:marker>
          <c:cat>
            <c:numRef>
              <c:f>Sheet1!$A$115:$A$134</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cat>
          <c:val>
            <c:numRef>
              <c:f>Sheet1!$C$115:$C$134</c:f>
              <c:numCache>
                <c:formatCode>General</c:formatCode>
                <c:ptCount val="20"/>
                <c:pt idx="0">
                  <c:v>7</c:v>
                </c:pt>
                <c:pt idx="1">
                  <c:v>7</c:v>
                </c:pt>
                <c:pt idx="2">
                  <c:v>7</c:v>
                </c:pt>
                <c:pt idx="3">
                  <c:v>6.9</c:v>
                </c:pt>
                <c:pt idx="4">
                  <c:v>6.8</c:v>
                </c:pt>
                <c:pt idx="5">
                  <c:v>6.5</c:v>
                </c:pt>
                <c:pt idx="6">
                  <c:v>6.3</c:v>
                </c:pt>
                <c:pt idx="7">
                  <c:v>6.1</c:v>
                </c:pt>
                <c:pt idx="8">
                  <c:v>5.9</c:v>
                </c:pt>
                <c:pt idx="9">
                  <c:v>5.6</c:v>
                </c:pt>
                <c:pt idx="10">
                  <c:v>5.3</c:v>
                </c:pt>
                <c:pt idx="11">
                  <c:v>5</c:v>
                </c:pt>
                <c:pt idx="12">
                  <c:v>4.5</c:v>
                </c:pt>
                <c:pt idx="13">
                  <c:v>4</c:v>
                </c:pt>
                <c:pt idx="14">
                  <c:v>3.5</c:v>
                </c:pt>
                <c:pt idx="15">
                  <c:v>3</c:v>
                </c:pt>
                <c:pt idx="16">
                  <c:v>2.5</c:v>
                </c:pt>
                <c:pt idx="17">
                  <c:v>2</c:v>
                </c:pt>
                <c:pt idx="18">
                  <c:v>1.5</c:v>
                </c:pt>
                <c:pt idx="19">
                  <c:v>1</c:v>
                </c:pt>
              </c:numCache>
            </c:numRef>
          </c:val>
          <c:smooth val="0"/>
          <c:extLst>
            <c:ext xmlns:c16="http://schemas.microsoft.com/office/drawing/2014/chart" uri="{C3380CC4-5D6E-409C-BE32-E72D297353CC}">
              <c16:uniqueId val="{00000001-3AF5-447C-BAD4-A0B93F2DACC2}"/>
            </c:ext>
          </c:extLst>
        </c:ser>
        <c:dLbls>
          <c:showLegendKey val="0"/>
          <c:showVal val="0"/>
          <c:showCatName val="0"/>
          <c:showSerName val="0"/>
          <c:showPercent val="0"/>
          <c:showBubbleSize val="0"/>
        </c:dLbls>
        <c:smooth val="0"/>
        <c:axId val="253829904"/>
        <c:axId val="252588568"/>
      </c:lineChart>
      <c:catAx>
        <c:axId val="253829904"/>
        <c:scaling>
          <c:orientation val="minMax"/>
        </c:scaling>
        <c:delete val="0"/>
        <c:axPos val="b"/>
        <c:title>
          <c:tx>
            <c:rich>
              <a:bodyPr rot="0" spcFirstLastPara="1" vertOverflow="ellipsis" vert="horz" wrap="square" anchor="ctr" anchorCtr="1"/>
              <a:lstStyle/>
              <a:p>
                <a:pPr rtl="1">
                  <a:defRPr sz="1400" b="1" i="0" u="none" strike="noStrike" kern="1200" baseline="0">
                    <a:solidFill>
                      <a:schemeClr val="tx1">
                        <a:lumMod val="65000"/>
                        <a:lumOff val="35000"/>
                      </a:schemeClr>
                    </a:solidFill>
                    <a:latin typeface="+mn-lt"/>
                    <a:ea typeface="+mn-ea"/>
                    <a:cs typeface="+mn-cs"/>
                  </a:defRPr>
                </a:pPr>
                <a:r>
                  <a:rPr lang="he-IL" sz="1400" b="1" dirty="0"/>
                  <a:t>מצב</a:t>
                </a:r>
                <a:r>
                  <a:rPr lang="he-IL" sz="1400" b="1" baseline="0" dirty="0"/>
                  <a:t> חומרי</a:t>
                </a:r>
                <a:endParaRPr lang="en-US" sz="1400" b="1" dirty="0"/>
              </a:p>
            </c:rich>
          </c:tx>
          <c:overlay val="0"/>
          <c:spPr>
            <a:noFill/>
            <a:ln>
              <a:noFill/>
            </a:ln>
            <a:effectLst/>
          </c:spPr>
          <c:txPr>
            <a:bodyPr rot="0" spcFirstLastPara="1" vertOverflow="ellipsis" vert="horz" wrap="square" anchor="ctr" anchorCtr="1"/>
            <a:lstStyle/>
            <a:p>
              <a:pPr rtl="1">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one"/>
        <c:spPr>
          <a:noFill/>
          <a:ln w="9525" cap="flat" cmpd="sng" algn="ctr">
            <a:solidFill>
              <a:schemeClr val="tx1">
                <a:lumMod val="50000"/>
                <a:lumOff val="50000"/>
              </a:schemeClr>
            </a:solidFill>
            <a:round/>
            <a:tailEnd type="stealth" w="lg"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2588568"/>
        <c:crossesAt val="0"/>
        <c:auto val="0"/>
        <c:lblAlgn val="ctr"/>
        <c:lblOffset val="100"/>
        <c:noMultiLvlLbl val="0"/>
      </c:catAx>
      <c:valAx>
        <c:axId val="252588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solidFill>
              <a:schemeClr val="tx1">
                <a:lumMod val="50000"/>
                <a:lumOff val="50000"/>
              </a:schemeClr>
            </a:solidFill>
            <a:headEnd type="none"/>
            <a:tailEnd type="stealth" w="lg" len="lg"/>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382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he-IL"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dirty="0" smtClean="0">
                <a:solidFill>
                  <a:prstClr val="black">
                    <a:lumMod val="65000"/>
                    <a:lumOff val="35000"/>
                  </a:prstClr>
                </a:solidFill>
                <a:latin typeface="+mn-lt"/>
                <a:ea typeface="+mn-ea"/>
                <a:cs typeface="+mn-cs"/>
              </a:defRPr>
            </a:pPr>
            <a:r>
              <a:rPr lang="he-IL" sz="2000" b="1" i="0" u="none" strike="noStrike" kern="1200" spc="0" baseline="0" dirty="0">
                <a:solidFill>
                  <a:prstClr val="black">
                    <a:lumMod val="65000"/>
                    <a:lumOff val="35000"/>
                  </a:prstClr>
                </a:solidFill>
                <a:latin typeface="+mn-lt"/>
                <a:ea typeface="+mn-ea"/>
                <a:cs typeface="+mn-cs"/>
              </a:rPr>
              <a:t>שיפור בשביעות רצון ובמידת התאמת העבודה לנטיותיו וכישוריו של הפרט: שיעור המדווחים על שיפור במהלך התכנית</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dirty="0" smtClean="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5.3172675847634708E-2"/>
          <c:y val="0.22474958331433004"/>
          <c:w val="0.9468272380042515"/>
          <c:h val="0.31094294226228525"/>
        </c:manualLayout>
      </c:layout>
      <c:barChart>
        <c:barDir val="col"/>
        <c:grouping val="clustered"/>
        <c:varyColors val="0"/>
        <c:ser>
          <c:idx val="0"/>
          <c:order val="0"/>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he-IL"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גיליון1!$A$1:$A$2</c:f>
              <c:strCache>
                <c:ptCount val="2"/>
                <c:pt idx="0">
                  <c:v>שיפור במידת ההתאמה של העבודה לנטיות הפרט</c:v>
                </c:pt>
                <c:pt idx="1">
                  <c:v>שיפור בשביעות הרצון של הפרט מהעבודה</c:v>
                </c:pt>
              </c:strCache>
            </c:strRef>
          </c:cat>
          <c:val>
            <c:numRef>
              <c:f>גיליון1!$B$1:$B$2</c:f>
              <c:numCache>
                <c:formatCode>General</c:formatCode>
                <c:ptCount val="2"/>
                <c:pt idx="0">
                  <c:v>0.56000000000000005</c:v>
                </c:pt>
                <c:pt idx="1">
                  <c:v>0.55000000000000004</c:v>
                </c:pt>
              </c:numCache>
            </c:numRef>
          </c:val>
          <c:extLst>
            <c:ext xmlns:c16="http://schemas.microsoft.com/office/drawing/2014/chart" uri="{C3380CC4-5D6E-409C-BE32-E72D297353CC}">
              <c16:uniqueId val="{00000000-CDC0-40D7-B7C6-0014E69825D5}"/>
            </c:ext>
          </c:extLst>
        </c:ser>
        <c:dLbls>
          <c:showLegendKey val="0"/>
          <c:showVal val="0"/>
          <c:showCatName val="0"/>
          <c:showSerName val="0"/>
          <c:showPercent val="0"/>
          <c:showBubbleSize val="0"/>
        </c:dLbls>
        <c:gapWidth val="219"/>
        <c:overlap val="-27"/>
        <c:axId val="253733720"/>
        <c:axId val="346119184"/>
      </c:barChart>
      <c:catAx>
        <c:axId val="253733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300" b="0" i="0" u="none" strike="noStrike" kern="1200" baseline="0">
                <a:solidFill>
                  <a:schemeClr val="tx1">
                    <a:lumMod val="65000"/>
                    <a:lumOff val="35000"/>
                  </a:schemeClr>
                </a:solidFill>
                <a:latin typeface="+mn-lt"/>
                <a:ea typeface="+mn-ea"/>
                <a:cs typeface="+mn-cs"/>
              </a:defRPr>
            </a:pPr>
            <a:endParaRPr lang="en-US"/>
          </a:p>
        </c:txPr>
        <c:crossAx val="346119184"/>
        <c:crosses val="autoZero"/>
        <c:auto val="1"/>
        <c:lblAlgn val="ctr"/>
        <c:lblOffset val="100"/>
        <c:noMultiLvlLbl val="0"/>
      </c:catAx>
      <c:valAx>
        <c:axId val="346119184"/>
        <c:scaling>
          <c:orientation val="minMax"/>
          <c:max val="1"/>
          <c:min val="0"/>
        </c:scaling>
        <c:delete val="1"/>
        <c:axPos val="r"/>
        <c:numFmt formatCode="General" sourceLinked="1"/>
        <c:majorTickMark val="none"/>
        <c:minorTickMark val="none"/>
        <c:tickLblPos val="nextTo"/>
        <c:crossAx val="2537337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solidFill>
        <a:schemeClr val="tx1"/>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dirty="0" smtClean="0">
                <a:solidFill>
                  <a:prstClr val="black">
                    <a:lumMod val="65000"/>
                    <a:lumOff val="35000"/>
                  </a:prstClr>
                </a:solidFill>
                <a:latin typeface="+mn-lt"/>
                <a:ea typeface="+mn-ea"/>
                <a:cs typeface="+mn-cs"/>
              </a:defRPr>
            </a:pPr>
            <a:r>
              <a:rPr lang="he-IL" sz="2000" b="1" i="0" u="none" strike="noStrike" kern="1200" spc="0" baseline="0" dirty="0">
                <a:solidFill>
                  <a:prstClr val="black">
                    <a:lumMod val="65000"/>
                    <a:lumOff val="35000"/>
                  </a:prstClr>
                </a:solidFill>
                <a:latin typeface="+mn-lt"/>
                <a:ea typeface="+mn-ea"/>
                <a:cs typeface="+mn-cs"/>
              </a:rPr>
              <a:t>פתיחת מקור פרנסה עצמי: שיעור המדווחים על פתיחת עסק במהלך התכנית</a:t>
            </a:r>
          </a:p>
        </c:rich>
      </c:tx>
      <c:layout>
        <c:manualLayout>
          <c:xMode val="edge"/>
          <c:yMode val="edge"/>
          <c:x val="0.11525965704016296"/>
          <c:y val="2.3078866118952473E-2"/>
        </c:manualLayout>
      </c:layout>
      <c:overlay val="0"/>
      <c:spPr>
        <a:noFill/>
        <a:ln>
          <a:noFill/>
        </a:ln>
        <a:effectLst/>
      </c:spPr>
      <c:txPr>
        <a:bodyPr rot="0" spcFirstLastPara="1" vertOverflow="ellipsis" vert="horz" wrap="square" anchor="ctr" anchorCtr="1"/>
        <a:lstStyle/>
        <a:p>
          <a:pPr algn="ctr" rtl="1">
            <a:defRPr lang="he-IL" sz="2000" b="1" i="0" u="none" strike="noStrike" kern="1200" spc="0" baseline="0" dirty="0" smtClean="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2.3659634049367727E-2"/>
          <c:y val="3.9234799295640277E-2"/>
          <c:w val="0.93888888888888888"/>
          <c:h val="0.56835618269877908"/>
        </c:manualLayout>
      </c:layout>
      <c:barChart>
        <c:barDir val="col"/>
        <c:grouping val="clustered"/>
        <c:varyColors val="0"/>
        <c:ser>
          <c:idx val="1"/>
          <c:order val="1"/>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9C82-47B1-97BC-867346BD9803}"/>
              </c:ext>
            </c:extLst>
          </c:dPt>
          <c:dLbls>
            <c:numFmt formatCode="0%" sourceLinked="0"/>
            <c:spPr>
              <a:noFill/>
              <a:ln>
                <a:noFill/>
              </a:ln>
              <a:effectLst/>
            </c:spPr>
            <c:txPr>
              <a:bodyPr rot="0" spcFirstLastPara="1" vertOverflow="ellipsis" vert="horz" wrap="square" anchor="ctr" anchorCtr="0"/>
              <a:lstStyle/>
              <a:p>
                <a:pPr algn="ctr">
                  <a:defRPr lang="he-IL"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גיליון1!$A$7</c:f>
              <c:strCache>
                <c:ptCount val="1"/>
                <c:pt idx="0">
                  <c:v>פתיחת מקור הכנסה עצמאי</c:v>
                </c:pt>
              </c:strCache>
            </c:strRef>
          </c:cat>
          <c:val>
            <c:numRef>
              <c:f>גיליון1!$C$7</c:f>
              <c:numCache>
                <c:formatCode>General</c:formatCode>
                <c:ptCount val="1"/>
                <c:pt idx="0">
                  <c:v>0.38</c:v>
                </c:pt>
              </c:numCache>
            </c:numRef>
          </c:val>
          <c:extLst>
            <c:ext xmlns:c16="http://schemas.microsoft.com/office/drawing/2014/chart" uri="{C3380CC4-5D6E-409C-BE32-E72D297353CC}">
              <c16:uniqueId val="{00000000-4854-4EAD-902B-BF771E1DB802}"/>
            </c:ext>
          </c:extLst>
        </c:ser>
        <c:dLbls>
          <c:showLegendKey val="0"/>
          <c:showVal val="0"/>
          <c:showCatName val="0"/>
          <c:showSerName val="0"/>
          <c:showPercent val="0"/>
          <c:showBubbleSize val="0"/>
        </c:dLbls>
        <c:gapWidth val="219"/>
        <c:overlap val="-27"/>
        <c:axId val="346119968"/>
        <c:axId val="346120360"/>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גיליון1!$A$7</c15:sqref>
                        </c15:formulaRef>
                      </c:ext>
                    </c:extLst>
                    <c:strCache>
                      <c:ptCount val="1"/>
                      <c:pt idx="0">
                        <c:v>פתיחת מקור הכנסה עצמאי</c:v>
                      </c:pt>
                    </c:strCache>
                  </c:strRef>
                </c:cat>
                <c:val>
                  <c:numRef>
                    <c:extLst>
                      <c:ext uri="{02D57815-91ED-43cb-92C2-25804820EDAC}">
                        <c15:formulaRef>
                          <c15:sqref>גיליון1!$B$7</c15:sqref>
                        </c15:formulaRef>
                      </c:ext>
                    </c:extLst>
                    <c:numCache>
                      <c:formatCode>General</c:formatCode>
                      <c:ptCount val="1"/>
                    </c:numCache>
                  </c:numRef>
                </c:val>
                <c:extLst>
                  <c:ext xmlns:c16="http://schemas.microsoft.com/office/drawing/2014/chart" uri="{C3380CC4-5D6E-409C-BE32-E72D297353CC}">
                    <c16:uniqueId val="{00000001-4854-4EAD-902B-BF771E1DB802}"/>
                  </c:ext>
                </c:extLst>
              </c15:ser>
            </c15:filteredBarSeries>
          </c:ext>
        </c:extLst>
      </c:barChart>
      <c:catAx>
        <c:axId val="3461199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he-IL" sz="1300" b="0" i="0" u="none" strike="noStrike" kern="1200" baseline="0">
                <a:solidFill>
                  <a:schemeClr val="tx1">
                    <a:lumMod val="65000"/>
                    <a:lumOff val="35000"/>
                  </a:schemeClr>
                </a:solidFill>
                <a:latin typeface="+mn-lt"/>
                <a:ea typeface="+mn-ea"/>
                <a:cs typeface="+mn-cs"/>
              </a:defRPr>
            </a:pPr>
            <a:endParaRPr lang="en-US"/>
          </a:p>
        </c:txPr>
        <c:crossAx val="346120360"/>
        <c:crosses val="autoZero"/>
        <c:auto val="0"/>
        <c:lblAlgn val="ctr"/>
        <c:lblOffset val="100"/>
        <c:noMultiLvlLbl val="0"/>
      </c:catAx>
      <c:valAx>
        <c:axId val="346120360"/>
        <c:scaling>
          <c:orientation val="minMax"/>
          <c:max val="1"/>
          <c:min val="0"/>
        </c:scaling>
        <c:delete val="1"/>
        <c:axPos val="r"/>
        <c:numFmt formatCode="General" sourceLinked="1"/>
        <c:majorTickMark val="none"/>
        <c:minorTickMark val="none"/>
        <c:tickLblPos val="nextTo"/>
        <c:crossAx val="346119968"/>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c:spPr>
  <c:txPr>
    <a:bodyPr/>
    <a:lstStyle/>
    <a:p>
      <a:pPr algn="ctr">
        <a:defRPr lang="he-IL" sz="1300"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dirty="0">
                <a:solidFill>
                  <a:prstClr val="black">
                    <a:lumMod val="65000"/>
                    <a:lumOff val="35000"/>
                  </a:prstClr>
                </a:solidFill>
                <a:latin typeface="+mn-lt"/>
                <a:ea typeface="+mn-ea"/>
                <a:cs typeface="+mn-cs"/>
              </a:rPr>
              <a:t>חשש מהעתיד: מיצוע פרטי שאלון טרדה מהיבטים כלכליים בעתיד (1-4)</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7C027"/>
              </a:solidFill>
              <a:ln>
                <a:noFill/>
              </a:ln>
              <a:effectLst/>
            </c:spPr>
            <c:extLst>
              <c:ext xmlns:c16="http://schemas.microsoft.com/office/drawing/2014/chart" uri="{C3380CC4-5D6E-409C-BE32-E72D297353CC}">
                <c16:uniqueId val="{00000001-EE13-4914-8A33-8B947A7FBC3C}"/>
              </c:ext>
            </c:extLst>
          </c:dPt>
          <c:dLbls>
            <c:spPr>
              <a:noFill/>
              <a:ln>
                <a:noFill/>
              </a:ln>
              <a:effectLst/>
            </c:spPr>
            <c:txPr>
              <a:bodyPr rot="0" spcFirstLastPara="1" vertOverflow="ellipsis" vert="horz" wrap="square" lIns="38100" tIns="19050" rIns="38100" bIns="19050" anchor="ctr" anchorCtr="0">
                <a:spAutoFit/>
              </a:bodyPr>
              <a:lstStyle/>
              <a:p>
                <a:pPr algn="ctr">
                  <a:defRPr lang="he-IL" sz="1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Sheet1!$AB$24:$AB$25</c:f>
              <c:strCache>
                <c:ptCount val="2"/>
                <c:pt idx="0">
                  <c:v>לפני</c:v>
                </c:pt>
                <c:pt idx="1">
                  <c:v>אחרי</c:v>
                </c:pt>
              </c:strCache>
            </c:strRef>
          </c:cat>
          <c:val>
            <c:numRef>
              <c:f>Sheet1!$AC$24:$AC$25</c:f>
              <c:numCache>
                <c:formatCode>General</c:formatCode>
                <c:ptCount val="2"/>
                <c:pt idx="0">
                  <c:v>2.08</c:v>
                </c:pt>
                <c:pt idx="1">
                  <c:v>1.97</c:v>
                </c:pt>
              </c:numCache>
            </c:numRef>
          </c:val>
          <c:extLst>
            <c:ext xmlns:c16="http://schemas.microsoft.com/office/drawing/2014/chart" uri="{C3380CC4-5D6E-409C-BE32-E72D297353CC}">
              <c16:uniqueId val="{00000002-EE13-4914-8A33-8B947A7FBC3C}"/>
            </c:ext>
          </c:extLst>
        </c:ser>
        <c:dLbls>
          <c:showLegendKey val="0"/>
          <c:showVal val="0"/>
          <c:showCatName val="0"/>
          <c:showSerName val="0"/>
          <c:showPercent val="0"/>
          <c:showBubbleSize val="0"/>
        </c:dLbls>
        <c:gapWidth val="219"/>
        <c:overlap val="-27"/>
        <c:axId val="346121144"/>
        <c:axId val="346121536"/>
      </c:barChart>
      <c:catAx>
        <c:axId val="34612114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300" b="0" i="0" u="none" strike="noStrike" kern="1200" baseline="0">
                <a:solidFill>
                  <a:schemeClr val="tx1">
                    <a:lumMod val="65000"/>
                    <a:lumOff val="35000"/>
                  </a:schemeClr>
                </a:solidFill>
                <a:latin typeface="+mn-lt"/>
                <a:ea typeface="+mn-ea"/>
                <a:cs typeface="+mn-cs"/>
              </a:defRPr>
            </a:pPr>
            <a:endParaRPr lang="en-US"/>
          </a:p>
        </c:txPr>
        <c:crossAx val="346121536"/>
        <c:crosses val="autoZero"/>
        <c:auto val="1"/>
        <c:lblAlgn val="ctr"/>
        <c:lblOffset val="100"/>
        <c:noMultiLvlLbl val="0"/>
      </c:catAx>
      <c:valAx>
        <c:axId val="346121536"/>
        <c:scaling>
          <c:orientation val="minMax"/>
          <c:max val="2.5"/>
          <c:min val="1"/>
        </c:scaling>
        <c:delete val="1"/>
        <c:axPos val="r"/>
        <c:numFmt formatCode="General" sourceLinked="1"/>
        <c:majorTickMark val="none"/>
        <c:minorTickMark val="none"/>
        <c:tickLblPos val="nextTo"/>
        <c:crossAx val="346121144"/>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a:solidFill>
                  <a:prstClr val="black">
                    <a:lumMod val="65000"/>
                    <a:lumOff val="35000"/>
                  </a:prstClr>
                </a:solidFill>
                <a:latin typeface="+mn-lt"/>
                <a:ea typeface="+mn-ea"/>
                <a:cs typeface="+mn-cs"/>
              </a:rPr>
              <a:t>תפיסת שלומות: עד כמה המשיבים מרוצים מחייהם באופן כללי (1-7)</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8C7B-424F-B042-8147E3E485C6}"/>
              </c:ext>
            </c:extLst>
          </c:dPt>
          <c:dLbls>
            <c:spPr>
              <a:noFill/>
              <a:ln>
                <a:noFill/>
              </a:ln>
              <a:effectLst/>
            </c:spPr>
            <c:txPr>
              <a:bodyPr rot="0" spcFirstLastPara="1" vertOverflow="ellipsis" vert="horz" wrap="square" lIns="38100" tIns="19050" rIns="38100" bIns="19050" anchor="ctr" anchorCtr="0">
                <a:spAutoFit/>
              </a:bodyPr>
              <a:lstStyle/>
              <a:p>
                <a:pPr algn="ctr">
                  <a:defRPr lang="he-IL" sz="1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Sheet1!$L$179:$L$180</c:f>
              <c:strCache>
                <c:ptCount val="2"/>
                <c:pt idx="0">
                  <c:v>לפני</c:v>
                </c:pt>
                <c:pt idx="1">
                  <c:v>אחרי</c:v>
                </c:pt>
              </c:strCache>
            </c:strRef>
          </c:cat>
          <c:val>
            <c:numRef>
              <c:f>Sheet1!$N$179:$N$180</c:f>
              <c:numCache>
                <c:formatCode>0.00</c:formatCode>
                <c:ptCount val="2"/>
                <c:pt idx="0">
                  <c:v>4.764119601328904</c:v>
                </c:pt>
                <c:pt idx="1">
                  <c:v>5.0033222591362119</c:v>
                </c:pt>
              </c:numCache>
            </c:numRef>
          </c:val>
          <c:extLst>
            <c:ext xmlns:c16="http://schemas.microsoft.com/office/drawing/2014/chart" uri="{C3380CC4-5D6E-409C-BE32-E72D297353CC}">
              <c16:uniqueId val="{00000000-8C7B-424F-B042-8147E3E485C6}"/>
            </c:ext>
          </c:extLst>
        </c:ser>
        <c:dLbls>
          <c:dLblPos val="outEnd"/>
          <c:showLegendKey val="0"/>
          <c:showVal val="1"/>
          <c:showCatName val="0"/>
          <c:showSerName val="0"/>
          <c:showPercent val="0"/>
          <c:showBubbleSize val="0"/>
        </c:dLbls>
        <c:gapWidth val="219"/>
        <c:overlap val="-27"/>
        <c:axId val="346122320"/>
        <c:axId val="346122712"/>
      </c:barChart>
      <c:catAx>
        <c:axId val="3461223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300" b="0" i="0" u="none" strike="noStrike" kern="1200" baseline="0">
                <a:solidFill>
                  <a:schemeClr val="tx1">
                    <a:lumMod val="65000"/>
                    <a:lumOff val="35000"/>
                  </a:schemeClr>
                </a:solidFill>
                <a:latin typeface="+mn-lt"/>
                <a:ea typeface="+mn-ea"/>
                <a:cs typeface="+mn-cs"/>
              </a:defRPr>
            </a:pPr>
            <a:endParaRPr lang="en-US"/>
          </a:p>
        </c:txPr>
        <c:crossAx val="346122712"/>
        <c:crosses val="autoZero"/>
        <c:auto val="1"/>
        <c:lblAlgn val="ctr"/>
        <c:lblOffset val="100"/>
        <c:noMultiLvlLbl val="0"/>
      </c:catAx>
      <c:valAx>
        <c:axId val="346122712"/>
        <c:scaling>
          <c:orientation val="minMax"/>
          <c:min val="4"/>
        </c:scaling>
        <c:delete val="1"/>
        <c:axPos val="r"/>
        <c:numFmt formatCode="0.00" sourceLinked="1"/>
        <c:majorTickMark val="none"/>
        <c:minorTickMark val="none"/>
        <c:tickLblPos val="nextTo"/>
        <c:crossAx val="346122320"/>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cap="all" spc="0" normalizeH="0" baseline="0">
                <a:solidFill>
                  <a:prstClr val="black">
                    <a:lumMod val="65000"/>
                    <a:lumOff val="35000"/>
                  </a:prstClr>
                </a:solidFill>
                <a:latin typeface="Calibri" panose="020F0502020204030204" pitchFamily="34" charset="0"/>
                <a:ea typeface="+mn-ea"/>
                <a:cs typeface="Calibri" panose="020F0502020204030204" pitchFamily="34" charset="0"/>
              </a:defRPr>
            </a:pPr>
            <a:r>
              <a:rPr lang="he-IL" sz="2000" b="1" i="0" u="none" strike="noStrike" kern="1200" cap="all" spc="0" normalizeH="0" baseline="0" dirty="0">
                <a:solidFill>
                  <a:prstClr val="black">
                    <a:lumMod val="65000"/>
                    <a:lumOff val="35000"/>
                  </a:prstClr>
                </a:solidFill>
                <a:latin typeface="Calibri" panose="020F0502020204030204" pitchFamily="34" charset="0"/>
                <a:ea typeface="+mn-ea"/>
                <a:cs typeface="Calibri" panose="020F0502020204030204" pitchFamily="34" charset="0"/>
              </a:rPr>
              <a:t>דיווחי עו"סי משפחה-נושמים על קיום הדרכות מקצועיות על סוגיות מקצועיות בעבודתם השוטפת</a:t>
            </a:r>
          </a:p>
        </c:rich>
      </c:tx>
      <c:overlay val="0"/>
      <c:spPr>
        <a:noFill/>
        <a:ln>
          <a:noFill/>
        </a:ln>
        <a:effectLst/>
      </c:spPr>
      <c:txPr>
        <a:bodyPr rot="0" spcFirstLastPara="1" vertOverflow="ellipsis" vert="horz" wrap="square" anchor="ctr" anchorCtr="1"/>
        <a:lstStyle/>
        <a:p>
          <a:pPr algn="ctr" rtl="1">
            <a:defRPr lang="he-IL" sz="2000" b="1" i="0" u="none" strike="noStrike" kern="1200" cap="all" spc="0" normalizeH="0" baseline="0">
              <a:solidFill>
                <a:prstClr val="black">
                  <a:lumMod val="65000"/>
                  <a:lumOff val="35000"/>
                </a:prst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עו"ס משפחה-נושמים (64)</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e-IL" sz="1400" b="0" i="0" u="none" strike="noStrike" kern="1200" cap="all"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הדרכה ממדר"צ</c:v>
                </c:pt>
                <c:pt idx="1">
                  <c:v>הדרכה של מדריך חיצוני מטעם התכנית</c:v>
                </c:pt>
                <c:pt idx="2">
                  <c:v>הדרכה מעו"ס משפחה-נושמים</c:v>
                </c:pt>
              </c:strCache>
            </c:strRef>
          </c:cat>
          <c:val>
            <c:numRef>
              <c:f>Sheet1!$B$2:$B$6</c:f>
              <c:numCache>
                <c:formatCode>###0.0%</c:formatCode>
                <c:ptCount val="3"/>
                <c:pt idx="0">
                  <c:v>0.46875</c:v>
                </c:pt>
                <c:pt idx="1">
                  <c:v>0.5625</c:v>
                </c:pt>
                <c:pt idx="2">
                  <c:v>0.109375</c:v>
                </c:pt>
              </c:numCache>
            </c:numRef>
          </c:val>
          <c:extLst>
            <c:ext xmlns:c16="http://schemas.microsoft.com/office/drawing/2014/chart" uri="{C3380CC4-5D6E-409C-BE32-E72D297353CC}">
              <c16:uniqueId val="{00000000-BA30-4AA4-9DCB-360257760C89}"/>
            </c:ext>
          </c:extLst>
        </c:ser>
        <c:dLbls>
          <c:showLegendKey val="0"/>
          <c:showVal val="0"/>
          <c:showCatName val="0"/>
          <c:showSerName val="0"/>
          <c:showPercent val="0"/>
          <c:showBubbleSize val="0"/>
        </c:dLbls>
        <c:gapWidth val="219"/>
        <c:overlap val="-27"/>
        <c:axId val="346125848"/>
        <c:axId val="34612624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מלווה משפחות (74)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e-IL" sz="1400" b="0" i="0" u="none" strike="noStrike" kern="1200" cap="all"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3"/>
                      <c:pt idx="0">
                        <c:v>הדרכה ממדר"צ</c:v>
                      </c:pt>
                      <c:pt idx="1">
                        <c:v>הדרכה של מדריך חיצוני מטעם התכנית</c:v>
                      </c:pt>
                      <c:pt idx="2">
                        <c:v>הדרכה מעו"ס משפחה-נושמים</c:v>
                      </c:pt>
                    </c:strCache>
                  </c:strRef>
                </c:cat>
                <c:val>
                  <c:numRef>
                    <c:extLst>
                      <c:ext uri="{02D57815-91ED-43cb-92C2-25804820EDAC}">
                        <c15:formulaRef>
                          <c15:sqref>Sheet1!$C$2:$C$6</c15:sqref>
                        </c15:formulaRef>
                      </c:ext>
                    </c:extLst>
                    <c:numCache>
                      <c:formatCode>###0.0%</c:formatCode>
                      <c:ptCount val="3"/>
                      <c:pt idx="0">
                        <c:v>0.1081081081081081</c:v>
                      </c:pt>
                      <c:pt idx="1">
                        <c:v>0.39189189189189189</c:v>
                      </c:pt>
                      <c:pt idx="2">
                        <c:v>0.78378378378378377</c:v>
                      </c:pt>
                    </c:numCache>
                  </c:numRef>
                </c:val>
                <c:extLst>
                  <c:ext xmlns:c16="http://schemas.microsoft.com/office/drawing/2014/chart" uri="{C3380CC4-5D6E-409C-BE32-E72D297353CC}">
                    <c16:uniqueId val="{00000001-BA30-4AA4-9DCB-360257760C8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מנהל מחלקה ומדר"צ (16)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e-IL" sz="1400" b="0" i="0" u="none" strike="noStrike" kern="1200" cap="all"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3"/>
                      <c:pt idx="0">
                        <c:v>הדרכה ממדר"צ</c:v>
                      </c:pt>
                      <c:pt idx="1">
                        <c:v>הדרכה של מדריך חיצוני מטעם התכנית</c:v>
                      </c:pt>
                      <c:pt idx="2">
                        <c:v>הדרכה מעו"ס משפחה-נושמים</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###0.0%</c:formatCode>
                      <c:ptCount val="3"/>
                      <c:pt idx="0">
                        <c:v>0.1875</c:v>
                      </c:pt>
                      <c:pt idx="1">
                        <c:v>0.25</c:v>
                      </c:pt>
                      <c:pt idx="2">
                        <c:v>0.25</c:v>
                      </c:pt>
                    </c:numCache>
                  </c:numRef>
                </c:val>
                <c:extLst xmlns:c15="http://schemas.microsoft.com/office/drawing/2012/chart">
                  <c:ext xmlns:c16="http://schemas.microsoft.com/office/drawing/2014/chart" uri="{C3380CC4-5D6E-409C-BE32-E72D297353CC}">
                    <c16:uniqueId val="{00000002-BA30-4AA4-9DCB-360257760C89}"/>
                  </c:ext>
                </c:extLst>
              </c15:ser>
            </c15:filteredBarSeries>
          </c:ext>
        </c:extLst>
      </c:barChart>
      <c:catAx>
        <c:axId val="34612584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400" b="0" i="0" u="none" strike="noStrike" kern="1200" cap="all" spc="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46126240"/>
        <c:crosses val="autoZero"/>
        <c:auto val="1"/>
        <c:lblAlgn val="ctr"/>
        <c:lblOffset val="100"/>
        <c:noMultiLvlLbl val="0"/>
      </c:catAx>
      <c:valAx>
        <c:axId val="346126240"/>
        <c:scaling>
          <c:orientation val="minMax"/>
          <c:max val="0.9"/>
        </c:scaling>
        <c:delete val="1"/>
        <c:axPos val="r"/>
        <c:numFmt formatCode="###0.0%" sourceLinked="1"/>
        <c:majorTickMark val="out"/>
        <c:minorTickMark val="none"/>
        <c:tickLblPos val="nextTo"/>
        <c:crossAx val="346125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lnSpc>
                <a:spcPts val="2000"/>
              </a:lnSpc>
              <a:defRPr lang="he-IL" sz="1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he-IL" sz="1800" b="1" i="0" u="none" strike="noStrike" kern="1200" spc="0" baseline="0" dirty="0">
                <a:solidFill>
                  <a:schemeClr val="tx1">
                    <a:lumMod val="65000"/>
                    <a:lumOff val="35000"/>
                  </a:schemeClr>
                </a:solidFill>
                <a:latin typeface="Calibri" panose="020F0502020204030204" pitchFamily="34" charset="0"/>
                <a:ea typeface="+mn-ea"/>
                <a:cs typeface="Calibri" panose="020F0502020204030204" pitchFamily="34" charset="0"/>
              </a:rPr>
              <a:t>שיח על צרכי ידע במחלקה: דיווחי צוותי המערכים לעומת דיווחי המדר"צים והמנהלים</a:t>
            </a:r>
          </a:p>
        </c:rich>
      </c:tx>
      <c:overlay val="0"/>
      <c:spPr>
        <a:noFill/>
        <a:ln>
          <a:noFill/>
        </a:ln>
        <a:effectLst/>
      </c:spPr>
      <c:txPr>
        <a:bodyPr rot="0" spcFirstLastPara="1" vertOverflow="ellipsis" vert="horz" wrap="square" anchor="ctr" anchorCtr="1"/>
        <a:lstStyle/>
        <a:p>
          <a:pPr algn="ctr" rtl="1">
            <a:lnSpc>
              <a:spcPts val="2000"/>
            </a:lnSpc>
            <a:defRPr lang="he-IL" sz="1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A64977"/>
              </a:solidFill>
              <a:ln>
                <a:noFill/>
              </a:ln>
              <a:effectLst/>
            </c:spPr>
            <c:extLst>
              <c:ext xmlns:c16="http://schemas.microsoft.com/office/drawing/2014/chart" uri="{C3380CC4-5D6E-409C-BE32-E72D297353CC}">
                <c16:uniqueId val="{00000001-D512-4B60-977B-5DC2D9B4158F}"/>
              </c:ext>
            </c:extLst>
          </c:dPt>
          <c:dLbls>
            <c:spPr>
              <a:noFill/>
              <a:ln>
                <a:noFill/>
              </a:ln>
              <a:effectLst/>
            </c:spPr>
            <c:txPr>
              <a:bodyPr rot="0" spcFirstLastPara="1" vertOverflow="ellipsis" vert="horz" wrap="square" lIns="38100" tIns="19050" rIns="38100" bIns="19050" anchor="ctr" anchorCtr="0">
                <a:spAutoFit/>
              </a:bodyPr>
              <a:lstStyle/>
              <a:p>
                <a:pPr algn="ctr">
                  <a:defRPr lang="he-IL"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Sheet1!$A$20:$B$20</c:f>
              <c:strCache>
                <c:ptCount val="2"/>
                <c:pt idx="0">
                  <c:v>צוותי מערך מקצועיים</c:v>
                </c:pt>
                <c:pt idx="1">
                  <c:v>צוותי המחלקה</c:v>
                </c:pt>
              </c:strCache>
            </c:strRef>
          </c:cat>
          <c:val>
            <c:numRef>
              <c:f>Sheet1!$A$21:$B$21</c:f>
              <c:numCache>
                <c:formatCode>General</c:formatCode>
                <c:ptCount val="2"/>
                <c:pt idx="0">
                  <c:v>2.97</c:v>
                </c:pt>
                <c:pt idx="1">
                  <c:v>3.64</c:v>
                </c:pt>
              </c:numCache>
            </c:numRef>
          </c:val>
          <c:extLst>
            <c:ext xmlns:c16="http://schemas.microsoft.com/office/drawing/2014/chart" uri="{C3380CC4-5D6E-409C-BE32-E72D297353CC}">
              <c16:uniqueId val="{00000002-D512-4B60-977B-5DC2D9B4158F}"/>
            </c:ext>
          </c:extLst>
        </c:ser>
        <c:dLbls>
          <c:showLegendKey val="0"/>
          <c:showVal val="0"/>
          <c:showCatName val="0"/>
          <c:showSerName val="0"/>
          <c:showPercent val="0"/>
          <c:showBubbleSize val="0"/>
        </c:dLbls>
        <c:gapWidth val="219"/>
        <c:overlap val="-27"/>
        <c:axId val="347367608"/>
        <c:axId val="347368000"/>
      </c:barChart>
      <c:catAx>
        <c:axId val="347367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200" b="0" i="0" u="none" strike="noStrike" kern="1200" baseline="0">
                <a:solidFill>
                  <a:schemeClr val="tx1">
                    <a:lumMod val="65000"/>
                    <a:lumOff val="35000"/>
                  </a:schemeClr>
                </a:solidFill>
                <a:latin typeface="+mn-lt"/>
                <a:ea typeface="+mn-ea"/>
                <a:cs typeface="+mn-cs"/>
              </a:defRPr>
            </a:pPr>
            <a:endParaRPr lang="en-US"/>
          </a:p>
        </c:txPr>
        <c:crossAx val="347368000"/>
        <c:crosses val="autoZero"/>
        <c:auto val="1"/>
        <c:lblAlgn val="ctr"/>
        <c:lblOffset val="100"/>
        <c:noMultiLvlLbl val="0"/>
      </c:catAx>
      <c:valAx>
        <c:axId val="347368000"/>
        <c:scaling>
          <c:orientation val="minMax"/>
          <c:max val="4"/>
          <c:min val="2"/>
        </c:scaling>
        <c:delete val="1"/>
        <c:axPos val="r"/>
        <c:numFmt formatCode="General" sourceLinked="1"/>
        <c:majorTickMark val="out"/>
        <c:minorTickMark val="none"/>
        <c:tickLblPos val="nextTo"/>
        <c:crossAx val="34736760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Calibri" panose="020F0502020204030204" pitchFamily="34" charset="0"/>
                <a:ea typeface="+mn-ea"/>
                <a:cs typeface="Calibri" panose="020F0502020204030204" pitchFamily="34" charset="0"/>
              </a:defRPr>
            </a:pPr>
            <a:r>
              <a:rPr lang="he-IL" sz="2000" b="1" i="0" u="none" strike="noStrike" kern="1200" spc="0" baseline="0">
                <a:solidFill>
                  <a:prstClr val="black">
                    <a:lumMod val="65000"/>
                    <a:lumOff val="35000"/>
                  </a:prstClr>
                </a:solidFill>
                <a:latin typeface="Calibri" panose="020F0502020204030204" pitchFamily="34" charset="0"/>
                <a:ea typeface="+mn-ea"/>
                <a:cs typeface="Calibri" panose="020F0502020204030204" pitchFamily="34" charset="0"/>
              </a:rPr>
              <a:t>שותפות בין צוותי המערכים לבין עו"סי המחלקה</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2.2485690923957483E-2"/>
          <c:y val="0.12262053178874098"/>
          <c:w val="0.95502861815208506"/>
          <c:h val="0.63540765651442843"/>
        </c:manualLayout>
      </c:layout>
      <c:barChart>
        <c:barDir val="col"/>
        <c:grouping val="clustered"/>
        <c:varyColors val="0"/>
        <c:ser>
          <c:idx val="0"/>
          <c:order val="0"/>
          <c:tx>
            <c:strRef>
              <c:f>Sheet1!$A$46</c:f>
              <c:strCache>
                <c:ptCount val="1"/>
                <c:pt idx="0">
                  <c:v>שיעור העו"סים במחלקה שרואים בסוכן השינוי שותף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e-IL"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Sheet1!$B$45:$D$45</c:f>
              <c:strCache>
                <c:ptCount val="3"/>
                <c:pt idx="0">
                  <c:v>עו"ס משפחה-נושמים</c:v>
                </c:pt>
                <c:pt idx="1">
                  <c:v>עו"ס עוצמה</c:v>
                </c:pt>
                <c:pt idx="2">
                  <c:v>עו"ס מיצוי זכויות</c:v>
                </c:pt>
              </c:strCache>
            </c:strRef>
          </c:cat>
          <c:val>
            <c:numRef>
              <c:f>Sheet1!$B$46:$D$46</c:f>
              <c:numCache>
                <c:formatCode>0%</c:formatCode>
                <c:ptCount val="3"/>
                <c:pt idx="0">
                  <c:v>0.56000000000000005</c:v>
                </c:pt>
                <c:pt idx="1">
                  <c:v>0.56000000000000005</c:v>
                </c:pt>
                <c:pt idx="2">
                  <c:v>0.44</c:v>
                </c:pt>
              </c:numCache>
            </c:numRef>
          </c:val>
          <c:extLst>
            <c:ext xmlns:c16="http://schemas.microsoft.com/office/drawing/2014/chart" uri="{C3380CC4-5D6E-409C-BE32-E72D297353CC}">
              <c16:uniqueId val="{00000000-5565-43FD-8731-B7B91B164AA5}"/>
            </c:ext>
          </c:extLst>
        </c:ser>
        <c:ser>
          <c:idx val="1"/>
          <c:order val="1"/>
          <c:tx>
            <c:strRef>
              <c:f>Sheet1!$A$47</c:f>
              <c:strCache>
                <c:ptCount val="1"/>
                <c:pt idx="0">
                  <c:v>שיעור סוכני השינוי שרואים בעו"ס המחלקה שותף</c:v>
                </c:pt>
              </c:strCache>
            </c:strRef>
          </c:tx>
          <c:spPr>
            <a:solidFill>
              <a:srgbClr val="A6497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e-IL"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Sheet1!$B$45:$D$45</c:f>
              <c:strCache>
                <c:ptCount val="3"/>
                <c:pt idx="0">
                  <c:v>עו"ס משפחה-נושמים</c:v>
                </c:pt>
                <c:pt idx="1">
                  <c:v>עו"ס עוצמה</c:v>
                </c:pt>
                <c:pt idx="2">
                  <c:v>עו"ס מיצוי זכויות</c:v>
                </c:pt>
              </c:strCache>
            </c:strRef>
          </c:cat>
          <c:val>
            <c:numRef>
              <c:f>Sheet1!$B$47:$D$47</c:f>
              <c:numCache>
                <c:formatCode>0%</c:formatCode>
                <c:ptCount val="3"/>
                <c:pt idx="0">
                  <c:v>0.82</c:v>
                </c:pt>
                <c:pt idx="1">
                  <c:v>1</c:v>
                </c:pt>
                <c:pt idx="2">
                  <c:v>1</c:v>
                </c:pt>
              </c:numCache>
            </c:numRef>
          </c:val>
          <c:extLst>
            <c:ext xmlns:c16="http://schemas.microsoft.com/office/drawing/2014/chart" uri="{C3380CC4-5D6E-409C-BE32-E72D297353CC}">
              <c16:uniqueId val="{00000001-5565-43FD-8731-B7B91B164AA5}"/>
            </c:ext>
          </c:extLst>
        </c:ser>
        <c:dLbls>
          <c:showLegendKey val="0"/>
          <c:showVal val="0"/>
          <c:showCatName val="0"/>
          <c:showSerName val="0"/>
          <c:showPercent val="0"/>
          <c:showBubbleSize val="0"/>
        </c:dLbls>
        <c:gapWidth val="219"/>
        <c:overlap val="-27"/>
        <c:axId val="347368784"/>
        <c:axId val="347369176"/>
      </c:barChart>
      <c:catAx>
        <c:axId val="34736878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47369176"/>
        <c:crosses val="autoZero"/>
        <c:auto val="1"/>
        <c:lblAlgn val="ctr"/>
        <c:lblOffset val="100"/>
        <c:noMultiLvlLbl val="0"/>
      </c:catAx>
      <c:valAx>
        <c:axId val="347369176"/>
        <c:scaling>
          <c:orientation val="minMax"/>
          <c:max val="1"/>
        </c:scaling>
        <c:delete val="1"/>
        <c:axPos val="r"/>
        <c:numFmt formatCode="0%" sourceLinked="1"/>
        <c:majorTickMark val="none"/>
        <c:minorTickMark val="none"/>
        <c:tickLblPos val="nextTo"/>
        <c:crossAx val="347368784"/>
        <c:crosses val="autoZero"/>
        <c:crossBetween val="between"/>
      </c:valAx>
      <c:spPr>
        <a:noFill/>
        <a:ln>
          <a:noFill/>
        </a:ln>
        <a:effectLst/>
      </c:spPr>
    </c:plotArea>
    <c:legend>
      <c:legendPos val="b"/>
      <c:layout>
        <c:manualLayout>
          <c:xMode val="edge"/>
          <c:yMode val="edge"/>
          <c:x val="4.7734713657358194E-2"/>
          <c:y val="0.84549999175547319"/>
          <c:w val="0.91411237259211986"/>
          <c:h val="0.15142043498123642"/>
        </c:manualLayout>
      </c:layout>
      <c:overlay val="0"/>
      <c:spPr>
        <a:noFill/>
        <a:ln>
          <a:noFill/>
        </a:ln>
        <a:effectLst/>
      </c:spPr>
      <c:txPr>
        <a:bodyPr rot="0" spcFirstLastPara="1" vertOverflow="ellipsis" vert="horz" wrap="square" anchor="ctr" anchorCtr="1"/>
        <a:lstStyle/>
        <a:p>
          <a:pPr>
            <a:defRPr lang="he-IL"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600" b="1" i="0" u="none" strike="noStrike" kern="1200" spc="0" baseline="0">
                <a:solidFill>
                  <a:schemeClr val="tx1">
                    <a:lumMod val="65000"/>
                    <a:lumOff val="35000"/>
                  </a:schemeClr>
                </a:solidFill>
                <a:latin typeface="+mn-lt"/>
                <a:ea typeface="+mn-ea"/>
                <a:cs typeface="+mn-cs"/>
              </a:defRPr>
            </a:pPr>
            <a:r>
              <a:rPr lang="he-IL" sz="1600" b="1" dirty="0"/>
              <a:t>דוגמה לנ</a:t>
            </a:r>
            <a:r>
              <a:rPr lang="he-IL" sz="1600" b="1" i="0" u="none" strike="noStrike" kern="1200" spc="0" baseline="0" dirty="0">
                <a:solidFill>
                  <a:prstClr val="black">
                    <a:lumMod val="65000"/>
                    <a:lumOff val="35000"/>
                  </a:prstClr>
                </a:solidFill>
                <a:latin typeface="+mn-lt"/>
                <a:ea typeface="+mn-ea"/>
                <a:cs typeface="+mn-cs"/>
              </a:rPr>
              <a:t>תוני אימפקט </a:t>
            </a:r>
            <a:r>
              <a:rPr lang="he-IL" sz="1600" b="1" dirty="0"/>
              <a:t>של תכנית קנדית </a:t>
            </a:r>
            <a:r>
              <a:rPr lang="he-IL" sz="1600" b="1" baseline="0" dirty="0"/>
              <a:t>בעצימות גבוהה</a:t>
            </a:r>
            <a:endParaRPr lang="en-US" sz="1600" b="1" dirty="0"/>
          </a:p>
        </c:rich>
      </c:tx>
      <c:overlay val="0"/>
      <c:spPr>
        <a:noFill/>
        <a:ln>
          <a:noFill/>
        </a:ln>
        <a:effectLst/>
      </c:spPr>
      <c:txPr>
        <a:bodyPr rot="0" spcFirstLastPara="1" vertOverflow="ellipsis" vert="horz" wrap="square" anchor="ctr" anchorCtr="1"/>
        <a:lstStyle/>
        <a:p>
          <a:pPr rtl="1">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083040233392395E-2"/>
          <c:y val="0.39588524825490445"/>
          <c:w val="0.90847485498964364"/>
          <c:h val="0.27847468060310115"/>
        </c:manualLayout>
      </c:layout>
      <c:barChart>
        <c:barDir val="col"/>
        <c:grouping val="clustered"/>
        <c:varyColors val="0"/>
        <c:ser>
          <c:idx val="0"/>
          <c:order val="0"/>
          <c:spPr>
            <a:solidFill>
              <a:schemeClr val="accent1"/>
            </a:solidFill>
            <a:ln>
              <a:noFill/>
            </a:ln>
            <a:effectLst/>
          </c:spPr>
          <c:invertIfNegative val="0"/>
          <c:dLbls>
            <c:dLbl>
              <c:idx val="0"/>
              <c:layout>
                <c:manualLayout>
                  <c:x val="-8.3201401507445229E-3"/>
                  <c:y val="-6.179913335231102E-3"/>
                </c:manualLayout>
              </c:layout>
              <c:spPr>
                <a:noFill/>
                <a:ln>
                  <a:noFill/>
                </a:ln>
                <a:effectLst/>
              </c:spPr>
              <c:txPr>
                <a:bodyPr rot="0" spcFirstLastPara="1" vertOverflow="ellipsis" vert="horz" wrap="square" lIns="38100" tIns="19050" rIns="38100" bIns="19050" anchor="ctr" anchorCtr="0">
                  <a:noAutofit/>
                </a:bodyPr>
                <a:lstStyle/>
                <a:p>
                  <a:pPr algn="ctr">
                    <a:defRPr lang="he-IL"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2563906269603464"/>
                      <c:h val="8.7074978893406221E-2"/>
                    </c:manualLayout>
                  </c15:layout>
                </c:ext>
                <c:ext xmlns:c16="http://schemas.microsoft.com/office/drawing/2014/chart" uri="{C3380CC4-5D6E-409C-BE32-E72D297353CC}">
                  <c16:uniqueId val="{00000001-1778-4C88-9E22-DA60603E4F43}"/>
                </c:ext>
              </c:extLst>
            </c:dLbl>
            <c:spPr>
              <a:noFill/>
              <a:ln>
                <a:noFill/>
              </a:ln>
              <a:effectLst/>
            </c:spPr>
            <c:txPr>
              <a:bodyPr rot="0" spcFirstLastPara="1" vertOverflow="ellipsis" vert="horz" wrap="square" lIns="38100" tIns="19050" rIns="38100" bIns="19050" anchor="ctr" anchorCtr="0">
                <a:spAutoFit/>
              </a:bodyPr>
              <a:lstStyle/>
              <a:p>
                <a:pPr algn="ctr">
                  <a:defRPr lang="he-IL"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Sheet1!$A$201:$A$202</c:f>
              <c:strCache>
                <c:ptCount val="2"/>
                <c:pt idx="0">
                  <c:v>עלייה בשיעורי תעסוקה במהלך התכנית</c:v>
                </c:pt>
                <c:pt idx="1">
                  <c:v>עלייה בשיעורי תעסוקה חצי שעה-שנה מתום התכנית</c:v>
                </c:pt>
              </c:strCache>
            </c:strRef>
          </c:cat>
          <c:val>
            <c:numRef>
              <c:f>Sheet1!$B$201:$B$202</c:f>
              <c:numCache>
                <c:formatCode>0%</c:formatCode>
                <c:ptCount val="2"/>
                <c:pt idx="0">
                  <c:v>0.9</c:v>
                </c:pt>
                <c:pt idx="1">
                  <c:v>0.23</c:v>
                </c:pt>
              </c:numCache>
            </c:numRef>
          </c:val>
          <c:extLst>
            <c:ext xmlns:c16="http://schemas.microsoft.com/office/drawing/2014/chart" uri="{C3380CC4-5D6E-409C-BE32-E72D297353CC}">
              <c16:uniqueId val="{00000000-1778-4C88-9E22-DA60603E4F43}"/>
            </c:ext>
          </c:extLst>
        </c:ser>
        <c:dLbls>
          <c:showLegendKey val="0"/>
          <c:showVal val="0"/>
          <c:showCatName val="0"/>
          <c:showSerName val="0"/>
          <c:showPercent val="0"/>
          <c:showBubbleSize val="0"/>
        </c:dLbls>
        <c:gapWidth val="219"/>
        <c:overlap val="-27"/>
        <c:axId val="347370744"/>
        <c:axId val="347371136"/>
      </c:barChart>
      <c:catAx>
        <c:axId val="34737074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200" b="0" i="0" u="none" strike="noStrike" kern="1200" baseline="0">
                <a:solidFill>
                  <a:schemeClr val="tx1">
                    <a:lumMod val="65000"/>
                    <a:lumOff val="35000"/>
                  </a:schemeClr>
                </a:solidFill>
                <a:latin typeface="+mn-lt"/>
                <a:ea typeface="+mn-ea"/>
                <a:cs typeface="+mn-cs"/>
              </a:defRPr>
            </a:pPr>
            <a:endParaRPr lang="en-US"/>
          </a:p>
        </c:txPr>
        <c:crossAx val="347371136"/>
        <c:crosses val="autoZero"/>
        <c:auto val="1"/>
        <c:lblAlgn val="ctr"/>
        <c:lblOffset val="100"/>
        <c:noMultiLvlLbl val="0"/>
      </c:catAx>
      <c:valAx>
        <c:axId val="347371136"/>
        <c:scaling>
          <c:orientation val="minMax"/>
        </c:scaling>
        <c:delete val="1"/>
        <c:axPos val="r"/>
        <c:numFmt formatCode="0%" sourceLinked="1"/>
        <c:majorTickMark val="none"/>
        <c:minorTickMark val="none"/>
        <c:tickLblPos val="nextTo"/>
        <c:crossAx val="347370744"/>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a:outerShdw blurRad="50800" dist="38100" dir="2700000" algn="tl" rotWithShape="0">
        <a:prstClr val="black">
          <a:alpha val="40000"/>
        </a:prstClr>
      </a:outerShdw>
    </a:effectLst>
  </c:spPr>
  <c:txPr>
    <a:bodyPr/>
    <a:lstStyle/>
    <a:p>
      <a:pPr rtl="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a:solidFill>
                  <a:prstClr val="black">
                    <a:lumMod val="65000"/>
                    <a:lumOff val="35000"/>
                  </a:prstClr>
                </a:solidFill>
                <a:latin typeface="+mn-lt"/>
                <a:ea typeface="+mn-ea"/>
                <a:cs typeface="+mn-cs"/>
              </a:rPr>
              <a:t>היחס בין המצב החומרי, המצב הפסיכולוגי ותשואת ההשקעה בשינוי הסתגלותי/התנהגותי</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tx>
            <c:strRef>
              <c:f>Sheet1!$B$114</c:f>
              <c:strCache>
                <c:ptCount val="1"/>
                <c:pt idx="0">
                  <c:v>החזר על השקעה בשינוי התנהלותי/הסתגלותי</c:v>
                </c:pt>
              </c:strCache>
            </c:strRef>
          </c:tx>
          <c:spPr>
            <a:ln w="28575" cap="rnd">
              <a:solidFill>
                <a:schemeClr val="accent1"/>
              </a:solidFill>
              <a:round/>
            </a:ln>
            <a:effectLst/>
          </c:spPr>
          <c:marker>
            <c:symbol val="none"/>
          </c:marker>
          <c:cat>
            <c:numRef>
              <c:f>Sheet1!$A$115:$A$134</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cat>
          <c:val>
            <c:numRef>
              <c:f>Sheet1!$B$115:$B$134</c:f>
              <c:numCache>
                <c:formatCode>General</c:formatCode>
                <c:ptCount val="20"/>
                <c:pt idx="0">
                  <c:v>1</c:v>
                </c:pt>
                <c:pt idx="1">
                  <c:v>1.5</c:v>
                </c:pt>
                <c:pt idx="2">
                  <c:v>2</c:v>
                </c:pt>
                <c:pt idx="3">
                  <c:v>2.5</c:v>
                </c:pt>
                <c:pt idx="4">
                  <c:v>3</c:v>
                </c:pt>
                <c:pt idx="5">
                  <c:v>3.5</c:v>
                </c:pt>
                <c:pt idx="6">
                  <c:v>4</c:v>
                </c:pt>
                <c:pt idx="7">
                  <c:v>4.5</c:v>
                </c:pt>
                <c:pt idx="8">
                  <c:v>5</c:v>
                </c:pt>
                <c:pt idx="9">
                  <c:v>5.3</c:v>
                </c:pt>
                <c:pt idx="10">
                  <c:v>5.6</c:v>
                </c:pt>
                <c:pt idx="11">
                  <c:v>5.9</c:v>
                </c:pt>
                <c:pt idx="12">
                  <c:v>6.1</c:v>
                </c:pt>
                <c:pt idx="13">
                  <c:v>6.3</c:v>
                </c:pt>
                <c:pt idx="14">
                  <c:v>6.5</c:v>
                </c:pt>
                <c:pt idx="15">
                  <c:v>6.8</c:v>
                </c:pt>
                <c:pt idx="16">
                  <c:v>6.9</c:v>
                </c:pt>
                <c:pt idx="17">
                  <c:v>7</c:v>
                </c:pt>
                <c:pt idx="18">
                  <c:v>7</c:v>
                </c:pt>
                <c:pt idx="19">
                  <c:v>7</c:v>
                </c:pt>
              </c:numCache>
            </c:numRef>
          </c:val>
          <c:smooth val="0"/>
          <c:extLst>
            <c:ext xmlns:c16="http://schemas.microsoft.com/office/drawing/2014/chart" uri="{C3380CC4-5D6E-409C-BE32-E72D297353CC}">
              <c16:uniqueId val="{00000000-3AF5-447C-BAD4-A0B93F2DACC2}"/>
            </c:ext>
          </c:extLst>
        </c:ser>
        <c:ser>
          <c:idx val="1"/>
          <c:order val="1"/>
          <c:tx>
            <c:strRef>
              <c:f>Sheet1!$C$114</c:f>
              <c:strCache>
                <c:ptCount val="1"/>
                <c:pt idx="0">
                  <c:v>דחק, חרדה ודיכאון</c:v>
                </c:pt>
              </c:strCache>
            </c:strRef>
          </c:tx>
          <c:spPr>
            <a:ln w="28575" cap="rnd">
              <a:solidFill>
                <a:srgbClr val="A64977"/>
              </a:solidFill>
              <a:round/>
            </a:ln>
            <a:effectLst/>
          </c:spPr>
          <c:marker>
            <c:symbol val="none"/>
          </c:marker>
          <c:cat>
            <c:numRef>
              <c:f>Sheet1!$A$115:$A$134</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cat>
          <c:val>
            <c:numRef>
              <c:f>Sheet1!$C$115:$C$134</c:f>
              <c:numCache>
                <c:formatCode>General</c:formatCode>
                <c:ptCount val="20"/>
                <c:pt idx="0">
                  <c:v>7</c:v>
                </c:pt>
                <c:pt idx="1">
                  <c:v>7</c:v>
                </c:pt>
                <c:pt idx="2">
                  <c:v>7</c:v>
                </c:pt>
                <c:pt idx="3">
                  <c:v>6.9</c:v>
                </c:pt>
                <c:pt idx="4">
                  <c:v>6.8</c:v>
                </c:pt>
                <c:pt idx="5">
                  <c:v>6.5</c:v>
                </c:pt>
                <c:pt idx="6">
                  <c:v>6.3</c:v>
                </c:pt>
                <c:pt idx="7">
                  <c:v>6.1</c:v>
                </c:pt>
                <c:pt idx="8">
                  <c:v>5.9</c:v>
                </c:pt>
                <c:pt idx="9">
                  <c:v>5.6</c:v>
                </c:pt>
                <c:pt idx="10">
                  <c:v>5.3</c:v>
                </c:pt>
                <c:pt idx="11">
                  <c:v>5</c:v>
                </c:pt>
                <c:pt idx="12">
                  <c:v>4.5</c:v>
                </c:pt>
                <c:pt idx="13">
                  <c:v>4</c:v>
                </c:pt>
                <c:pt idx="14">
                  <c:v>3.5</c:v>
                </c:pt>
                <c:pt idx="15">
                  <c:v>3</c:v>
                </c:pt>
                <c:pt idx="16">
                  <c:v>2.5</c:v>
                </c:pt>
                <c:pt idx="17">
                  <c:v>2</c:v>
                </c:pt>
                <c:pt idx="18">
                  <c:v>1.5</c:v>
                </c:pt>
                <c:pt idx="19">
                  <c:v>1</c:v>
                </c:pt>
              </c:numCache>
            </c:numRef>
          </c:val>
          <c:smooth val="0"/>
          <c:extLst>
            <c:ext xmlns:c16="http://schemas.microsoft.com/office/drawing/2014/chart" uri="{C3380CC4-5D6E-409C-BE32-E72D297353CC}">
              <c16:uniqueId val="{00000001-3AF5-447C-BAD4-A0B93F2DACC2}"/>
            </c:ext>
          </c:extLst>
        </c:ser>
        <c:dLbls>
          <c:showLegendKey val="0"/>
          <c:showVal val="0"/>
          <c:showCatName val="0"/>
          <c:showSerName val="0"/>
          <c:showPercent val="0"/>
          <c:showBubbleSize val="0"/>
        </c:dLbls>
        <c:smooth val="0"/>
        <c:axId val="344323352"/>
        <c:axId val="344336024"/>
      </c:lineChart>
      <c:catAx>
        <c:axId val="344323352"/>
        <c:scaling>
          <c:orientation val="minMax"/>
        </c:scaling>
        <c:delete val="0"/>
        <c:axPos val="b"/>
        <c:title>
          <c:tx>
            <c:rich>
              <a:bodyPr rot="0" spcFirstLastPara="1" vertOverflow="ellipsis" vert="horz" wrap="square" anchor="ctr" anchorCtr="1"/>
              <a:lstStyle/>
              <a:p>
                <a:pPr rtl="1">
                  <a:defRPr sz="1400" b="1" i="0" u="none" strike="noStrike" kern="1200" baseline="0">
                    <a:solidFill>
                      <a:schemeClr val="tx1">
                        <a:lumMod val="65000"/>
                        <a:lumOff val="35000"/>
                      </a:schemeClr>
                    </a:solidFill>
                    <a:latin typeface="+mn-lt"/>
                    <a:ea typeface="+mn-ea"/>
                    <a:cs typeface="+mn-cs"/>
                  </a:defRPr>
                </a:pPr>
                <a:r>
                  <a:rPr lang="he-IL" sz="1400" b="1" dirty="0"/>
                  <a:t>מצב</a:t>
                </a:r>
                <a:r>
                  <a:rPr lang="he-IL" sz="1400" b="1" baseline="0" dirty="0"/>
                  <a:t> חומרי</a:t>
                </a:r>
                <a:endParaRPr lang="en-US" sz="1400" b="1" dirty="0"/>
              </a:p>
            </c:rich>
          </c:tx>
          <c:overlay val="0"/>
          <c:spPr>
            <a:noFill/>
            <a:ln>
              <a:noFill/>
            </a:ln>
            <a:effectLst/>
          </c:spPr>
          <c:txPr>
            <a:bodyPr rot="0" spcFirstLastPara="1" vertOverflow="ellipsis" vert="horz" wrap="square" anchor="ctr" anchorCtr="1"/>
            <a:lstStyle/>
            <a:p>
              <a:pPr rtl="1">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noFill/>
          <a:ln w="9525" cap="flat" cmpd="sng" algn="ctr">
            <a:solidFill>
              <a:schemeClr val="tx1">
                <a:lumMod val="50000"/>
                <a:lumOff val="50000"/>
              </a:schemeClr>
            </a:solidFill>
            <a:round/>
            <a:tailEnd type="stealth" w="lg"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336024"/>
        <c:crossesAt val="0"/>
        <c:auto val="1"/>
        <c:lblAlgn val="ctr"/>
        <c:lblOffset val="100"/>
        <c:noMultiLvlLbl val="0"/>
      </c:catAx>
      <c:valAx>
        <c:axId val="344336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solidFill>
              <a:schemeClr val="tx1">
                <a:lumMod val="50000"/>
                <a:lumOff val="50000"/>
              </a:schemeClr>
            </a:solidFill>
            <a:tailEnd type="stealth" w="lg" len="lg"/>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323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he-IL"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a:solidFill>
                  <a:prstClr val="black">
                    <a:lumMod val="65000"/>
                    <a:lumOff val="35000"/>
                  </a:prstClr>
                </a:solidFill>
                <a:latin typeface="+mn-lt"/>
                <a:ea typeface="+mn-ea"/>
                <a:cs typeface="+mn-cs"/>
              </a:rPr>
              <a:t>היחס בין המצב החומרי, המצב הפסיכולוגי ותשואת ההשקעה בשינוי הסתגלותי/התנהגותי</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tx>
            <c:strRef>
              <c:f>Sheet1!$B$114</c:f>
              <c:strCache>
                <c:ptCount val="1"/>
                <c:pt idx="0">
                  <c:v>החזר על השקעה בשינוי התנהלותי/הסתגלותי</c:v>
                </c:pt>
              </c:strCache>
            </c:strRef>
          </c:tx>
          <c:spPr>
            <a:ln w="28575" cap="rnd">
              <a:solidFill>
                <a:schemeClr val="accent1"/>
              </a:solidFill>
              <a:round/>
            </a:ln>
            <a:effectLst/>
          </c:spPr>
          <c:marker>
            <c:symbol val="none"/>
          </c:marker>
          <c:cat>
            <c:numRef>
              <c:f>Sheet1!$A$115:$A$134</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cat>
          <c:val>
            <c:numRef>
              <c:f>Sheet1!$B$115:$B$134</c:f>
              <c:numCache>
                <c:formatCode>General</c:formatCode>
                <c:ptCount val="20"/>
                <c:pt idx="0">
                  <c:v>1</c:v>
                </c:pt>
                <c:pt idx="1">
                  <c:v>1.5</c:v>
                </c:pt>
                <c:pt idx="2">
                  <c:v>2</c:v>
                </c:pt>
                <c:pt idx="3">
                  <c:v>2.5</c:v>
                </c:pt>
                <c:pt idx="4">
                  <c:v>3</c:v>
                </c:pt>
                <c:pt idx="5">
                  <c:v>3.5</c:v>
                </c:pt>
                <c:pt idx="6">
                  <c:v>4</c:v>
                </c:pt>
                <c:pt idx="7">
                  <c:v>4.5</c:v>
                </c:pt>
                <c:pt idx="8">
                  <c:v>5</c:v>
                </c:pt>
                <c:pt idx="9">
                  <c:v>5.3</c:v>
                </c:pt>
                <c:pt idx="10">
                  <c:v>5.6</c:v>
                </c:pt>
                <c:pt idx="11">
                  <c:v>5.9</c:v>
                </c:pt>
                <c:pt idx="12">
                  <c:v>6.1</c:v>
                </c:pt>
                <c:pt idx="13">
                  <c:v>6.3</c:v>
                </c:pt>
                <c:pt idx="14">
                  <c:v>6.5</c:v>
                </c:pt>
                <c:pt idx="15">
                  <c:v>6.8</c:v>
                </c:pt>
                <c:pt idx="16">
                  <c:v>6.9</c:v>
                </c:pt>
                <c:pt idx="17">
                  <c:v>7</c:v>
                </c:pt>
                <c:pt idx="18">
                  <c:v>7</c:v>
                </c:pt>
                <c:pt idx="19">
                  <c:v>7</c:v>
                </c:pt>
              </c:numCache>
            </c:numRef>
          </c:val>
          <c:smooth val="0"/>
          <c:extLst>
            <c:ext xmlns:c16="http://schemas.microsoft.com/office/drawing/2014/chart" uri="{C3380CC4-5D6E-409C-BE32-E72D297353CC}">
              <c16:uniqueId val="{00000000-3AF5-447C-BAD4-A0B93F2DACC2}"/>
            </c:ext>
          </c:extLst>
        </c:ser>
        <c:ser>
          <c:idx val="1"/>
          <c:order val="1"/>
          <c:tx>
            <c:strRef>
              <c:f>Sheet1!$C$114</c:f>
              <c:strCache>
                <c:ptCount val="1"/>
                <c:pt idx="0">
                  <c:v>דחק, חרדה ודיכאון</c:v>
                </c:pt>
              </c:strCache>
            </c:strRef>
          </c:tx>
          <c:spPr>
            <a:ln w="28575" cap="rnd">
              <a:solidFill>
                <a:srgbClr val="A64977"/>
              </a:solidFill>
              <a:round/>
            </a:ln>
            <a:effectLst/>
          </c:spPr>
          <c:marker>
            <c:symbol val="none"/>
          </c:marker>
          <c:cat>
            <c:numRef>
              <c:f>Sheet1!$A$115:$A$134</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cat>
          <c:val>
            <c:numRef>
              <c:f>Sheet1!$C$115:$C$134</c:f>
              <c:numCache>
                <c:formatCode>General</c:formatCode>
                <c:ptCount val="20"/>
                <c:pt idx="0">
                  <c:v>7</c:v>
                </c:pt>
                <c:pt idx="1">
                  <c:v>7</c:v>
                </c:pt>
                <c:pt idx="2">
                  <c:v>7</c:v>
                </c:pt>
                <c:pt idx="3">
                  <c:v>6.9</c:v>
                </c:pt>
                <c:pt idx="4">
                  <c:v>6.8</c:v>
                </c:pt>
                <c:pt idx="5">
                  <c:v>6.5</c:v>
                </c:pt>
                <c:pt idx="6">
                  <c:v>6.3</c:v>
                </c:pt>
                <c:pt idx="7">
                  <c:v>6.1</c:v>
                </c:pt>
                <c:pt idx="8">
                  <c:v>5.9</c:v>
                </c:pt>
                <c:pt idx="9">
                  <c:v>5.6</c:v>
                </c:pt>
                <c:pt idx="10">
                  <c:v>5.3</c:v>
                </c:pt>
                <c:pt idx="11">
                  <c:v>5</c:v>
                </c:pt>
                <c:pt idx="12">
                  <c:v>4.5</c:v>
                </c:pt>
                <c:pt idx="13">
                  <c:v>4</c:v>
                </c:pt>
                <c:pt idx="14">
                  <c:v>3.5</c:v>
                </c:pt>
                <c:pt idx="15">
                  <c:v>3</c:v>
                </c:pt>
                <c:pt idx="16">
                  <c:v>2.5</c:v>
                </c:pt>
                <c:pt idx="17">
                  <c:v>2</c:v>
                </c:pt>
                <c:pt idx="18">
                  <c:v>1.5</c:v>
                </c:pt>
                <c:pt idx="19">
                  <c:v>1</c:v>
                </c:pt>
              </c:numCache>
            </c:numRef>
          </c:val>
          <c:smooth val="0"/>
          <c:extLst>
            <c:ext xmlns:c16="http://schemas.microsoft.com/office/drawing/2014/chart" uri="{C3380CC4-5D6E-409C-BE32-E72D297353CC}">
              <c16:uniqueId val="{00000001-3AF5-447C-BAD4-A0B93F2DACC2}"/>
            </c:ext>
          </c:extLst>
        </c:ser>
        <c:dLbls>
          <c:showLegendKey val="0"/>
          <c:showVal val="0"/>
          <c:showCatName val="0"/>
          <c:showSerName val="0"/>
          <c:showPercent val="0"/>
          <c:showBubbleSize val="0"/>
        </c:dLbls>
        <c:smooth val="0"/>
        <c:axId val="344029664"/>
        <c:axId val="344030048"/>
      </c:lineChart>
      <c:catAx>
        <c:axId val="344029664"/>
        <c:scaling>
          <c:orientation val="minMax"/>
        </c:scaling>
        <c:delete val="0"/>
        <c:axPos val="b"/>
        <c:title>
          <c:tx>
            <c:rich>
              <a:bodyPr rot="0" spcFirstLastPara="1" vertOverflow="ellipsis" vert="horz" wrap="square" anchor="ctr" anchorCtr="1"/>
              <a:lstStyle/>
              <a:p>
                <a:pPr rtl="1">
                  <a:defRPr sz="1400" b="1" i="0" u="none" strike="noStrike" kern="1200" baseline="0">
                    <a:solidFill>
                      <a:schemeClr val="tx1">
                        <a:lumMod val="65000"/>
                        <a:lumOff val="35000"/>
                      </a:schemeClr>
                    </a:solidFill>
                    <a:latin typeface="+mn-lt"/>
                    <a:ea typeface="+mn-ea"/>
                    <a:cs typeface="+mn-cs"/>
                  </a:defRPr>
                </a:pPr>
                <a:r>
                  <a:rPr lang="he-IL" sz="1400" b="1" dirty="0"/>
                  <a:t>מצב</a:t>
                </a:r>
                <a:r>
                  <a:rPr lang="he-IL" sz="1400" b="1" baseline="0" dirty="0"/>
                  <a:t> חומרי</a:t>
                </a:r>
                <a:endParaRPr lang="en-US" sz="1400" b="1" dirty="0"/>
              </a:p>
            </c:rich>
          </c:tx>
          <c:overlay val="0"/>
          <c:spPr>
            <a:noFill/>
            <a:ln>
              <a:noFill/>
            </a:ln>
            <a:effectLst/>
          </c:spPr>
          <c:txPr>
            <a:bodyPr rot="0" spcFirstLastPara="1" vertOverflow="ellipsis" vert="horz" wrap="square" anchor="ctr" anchorCtr="1"/>
            <a:lstStyle/>
            <a:p>
              <a:pPr rtl="1">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noFill/>
          <a:ln w="9525" cap="flat" cmpd="sng" algn="ctr">
            <a:solidFill>
              <a:schemeClr val="tx1">
                <a:lumMod val="50000"/>
                <a:lumOff val="50000"/>
              </a:schemeClr>
            </a:solidFill>
            <a:round/>
            <a:tailEnd type="stealth" w="lg"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030048"/>
        <c:crossesAt val="0"/>
        <c:auto val="1"/>
        <c:lblAlgn val="ctr"/>
        <c:lblOffset val="100"/>
        <c:noMultiLvlLbl val="0"/>
      </c:catAx>
      <c:valAx>
        <c:axId val="344030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solidFill>
              <a:schemeClr val="tx1">
                <a:lumMod val="50000"/>
                <a:lumOff val="50000"/>
              </a:schemeClr>
            </a:solidFill>
            <a:tailEnd type="stealth" w="lg" len="lg"/>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02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he-IL"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dirty="0">
                <a:solidFill>
                  <a:prstClr val="black">
                    <a:lumMod val="65000"/>
                    <a:lumOff val="35000"/>
                  </a:prstClr>
                </a:solidFill>
                <a:latin typeface="+mn-lt"/>
                <a:ea typeface="+mn-ea"/>
                <a:cs typeface="+mn-cs"/>
              </a:rPr>
              <a:t>הערכת המשיבים: השוואת המצב הכלכלי היום למצב הכלכלי לפני חמש שנים  (1-5)</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7C027"/>
              </a:solidFill>
              <a:ln>
                <a:noFill/>
              </a:ln>
              <a:effectLst/>
            </c:spPr>
            <c:extLst>
              <c:ext xmlns:c16="http://schemas.microsoft.com/office/drawing/2014/chart" uri="{C3380CC4-5D6E-409C-BE32-E72D297353CC}">
                <c16:uniqueId val="{00000001-9280-42E6-879F-A17AE5726CC3}"/>
              </c:ext>
            </c:extLst>
          </c:dPt>
          <c:dLbls>
            <c:spPr>
              <a:noFill/>
              <a:ln>
                <a:noFill/>
              </a:ln>
              <a:effectLst/>
            </c:spPr>
            <c:txPr>
              <a:bodyPr rot="0" spcFirstLastPara="1" vertOverflow="ellipsis" vert="horz" wrap="square" lIns="38100" tIns="19050" rIns="38100" bIns="19050" anchor="ctr" anchorCtr="0">
                <a:spAutoFit/>
              </a:bodyPr>
              <a:lstStyle/>
              <a:p>
                <a:pPr algn="ctr">
                  <a:defRPr lang="he-IL" sz="1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Sheet1!$W$24:$W$25</c:f>
              <c:strCache>
                <c:ptCount val="2"/>
                <c:pt idx="0">
                  <c:v>לפני</c:v>
                </c:pt>
                <c:pt idx="1">
                  <c:v>אחרי</c:v>
                </c:pt>
              </c:strCache>
            </c:strRef>
          </c:cat>
          <c:val>
            <c:numRef>
              <c:f>Sheet1!$Y$24:$Y$25</c:f>
              <c:numCache>
                <c:formatCode>General</c:formatCode>
                <c:ptCount val="2"/>
                <c:pt idx="0">
                  <c:v>3.05</c:v>
                </c:pt>
                <c:pt idx="1">
                  <c:v>3.87</c:v>
                </c:pt>
              </c:numCache>
            </c:numRef>
          </c:val>
          <c:extLst>
            <c:ext xmlns:c16="http://schemas.microsoft.com/office/drawing/2014/chart" uri="{C3380CC4-5D6E-409C-BE32-E72D297353CC}">
              <c16:uniqueId val="{00000000-9280-42E6-879F-A17AE5726CC3}"/>
            </c:ext>
          </c:extLst>
        </c:ser>
        <c:dLbls>
          <c:showLegendKey val="0"/>
          <c:showVal val="0"/>
          <c:showCatName val="0"/>
          <c:showSerName val="0"/>
          <c:showPercent val="0"/>
          <c:showBubbleSize val="0"/>
        </c:dLbls>
        <c:gapWidth val="219"/>
        <c:overlap val="-27"/>
        <c:axId val="344696400"/>
        <c:axId val="344620984"/>
      </c:barChart>
      <c:catAx>
        <c:axId val="34469640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300" b="0" i="0" u="none" strike="noStrike" kern="1200" baseline="0">
                <a:solidFill>
                  <a:schemeClr val="tx1">
                    <a:lumMod val="65000"/>
                    <a:lumOff val="35000"/>
                  </a:schemeClr>
                </a:solidFill>
                <a:latin typeface="+mn-lt"/>
                <a:ea typeface="+mn-ea"/>
                <a:cs typeface="+mn-cs"/>
              </a:defRPr>
            </a:pPr>
            <a:endParaRPr lang="en-US"/>
          </a:p>
        </c:txPr>
        <c:crossAx val="344620984"/>
        <c:crosses val="autoZero"/>
        <c:auto val="1"/>
        <c:lblAlgn val="ctr"/>
        <c:lblOffset val="100"/>
        <c:noMultiLvlLbl val="0"/>
      </c:catAx>
      <c:valAx>
        <c:axId val="344620984"/>
        <c:scaling>
          <c:orientation val="minMax"/>
          <c:max val="4.5"/>
        </c:scaling>
        <c:delete val="1"/>
        <c:axPos val="r"/>
        <c:numFmt formatCode="General" sourceLinked="1"/>
        <c:majorTickMark val="out"/>
        <c:minorTickMark val="none"/>
        <c:tickLblPos val="nextTo"/>
        <c:crossAx val="344696400"/>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a:scene3d>
      <a:camera prst="orthographicFront"/>
      <a:lightRig rig="threePt" dir="t"/>
    </a:scene3d>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a:solidFill>
                  <a:prstClr val="black">
                    <a:lumMod val="65000"/>
                    <a:lumOff val="35000"/>
                  </a:prstClr>
                </a:solidFill>
                <a:latin typeface="+mn-lt"/>
                <a:ea typeface="+mn-ea"/>
                <a:cs typeface="+mn-cs"/>
              </a:rPr>
              <a:t>שיפור בהכנסה הממוצעת למשק בית</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61E5-4EFE-BE8B-4F34E301E547}"/>
              </c:ext>
            </c:extLst>
          </c:dPt>
          <c:dLbls>
            <c:spPr>
              <a:noFill/>
              <a:ln>
                <a:noFill/>
              </a:ln>
              <a:effectLst/>
            </c:spPr>
            <c:txPr>
              <a:bodyPr rot="0" spcFirstLastPara="1" vertOverflow="ellipsis" vert="horz" wrap="square" anchor="ctr" anchorCtr="0"/>
              <a:lstStyle/>
              <a:p>
                <a:pPr algn="ctr">
                  <a:defRPr lang="he-IL" sz="1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Sheet1!$J$157:$K$157</c:f>
              <c:strCache>
                <c:ptCount val="2"/>
                <c:pt idx="0">
                  <c:v>לפני</c:v>
                </c:pt>
                <c:pt idx="1">
                  <c:v>אחרי</c:v>
                </c:pt>
              </c:strCache>
            </c:strRef>
          </c:cat>
          <c:val>
            <c:numRef>
              <c:f>Sheet1!$J$158:$K$158</c:f>
              <c:numCache>
                <c:formatCode>General</c:formatCode>
                <c:ptCount val="2"/>
                <c:pt idx="0">
                  <c:v>2797</c:v>
                </c:pt>
                <c:pt idx="1">
                  <c:v>4425.5</c:v>
                </c:pt>
              </c:numCache>
            </c:numRef>
          </c:val>
          <c:extLst>
            <c:ext xmlns:c16="http://schemas.microsoft.com/office/drawing/2014/chart" uri="{C3380CC4-5D6E-409C-BE32-E72D297353CC}">
              <c16:uniqueId val="{00000000-61E5-4EFE-BE8B-4F34E301E547}"/>
            </c:ext>
          </c:extLst>
        </c:ser>
        <c:dLbls>
          <c:showLegendKey val="0"/>
          <c:showVal val="0"/>
          <c:showCatName val="0"/>
          <c:showSerName val="0"/>
          <c:showPercent val="0"/>
          <c:showBubbleSize val="0"/>
        </c:dLbls>
        <c:gapWidth val="219"/>
        <c:overlap val="-27"/>
        <c:axId val="344823584"/>
        <c:axId val="253728232"/>
      </c:barChart>
      <c:catAx>
        <c:axId val="34482358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he-IL" sz="1300" b="0" i="0" u="none" strike="noStrike" kern="1200" baseline="0">
                <a:solidFill>
                  <a:schemeClr val="tx1">
                    <a:lumMod val="65000"/>
                    <a:lumOff val="35000"/>
                  </a:schemeClr>
                </a:solidFill>
                <a:latin typeface="+mn-lt"/>
                <a:ea typeface="+mn-ea"/>
                <a:cs typeface="+mn-cs"/>
              </a:defRPr>
            </a:pPr>
            <a:endParaRPr lang="en-US"/>
          </a:p>
        </c:txPr>
        <c:crossAx val="253728232"/>
        <c:crosses val="autoZero"/>
        <c:auto val="1"/>
        <c:lblAlgn val="ctr"/>
        <c:lblOffset val="100"/>
        <c:noMultiLvlLbl val="0"/>
      </c:catAx>
      <c:valAx>
        <c:axId val="253728232"/>
        <c:scaling>
          <c:orientation val="minMax"/>
          <c:max val="6000"/>
        </c:scaling>
        <c:delete val="1"/>
        <c:axPos val="r"/>
        <c:numFmt formatCode="General" sourceLinked="1"/>
        <c:majorTickMark val="out"/>
        <c:minorTickMark val="none"/>
        <c:tickLblPos val="nextTo"/>
        <c:crossAx val="344823584"/>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a:scene3d>
      <a:camera prst="orthographicFront"/>
      <a:lightRig rig="threePt" dir="t"/>
    </a:scene3d>
  </c:spPr>
  <c:txPr>
    <a:bodyPr/>
    <a:lstStyle/>
    <a:p>
      <a:pPr algn="ctr">
        <a:defRPr lang="he-IL" sz="1300"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dirty="0">
                <a:solidFill>
                  <a:prstClr val="black">
                    <a:lumMod val="65000"/>
                    <a:lumOff val="35000"/>
                  </a:prstClr>
                </a:solidFill>
                <a:latin typeface="+mn-lt"/>
                <a:ea typeface="+mn-ea"/>
                <a:cs typeface="+mn-cs"/>
              </a:rPr>
              <a:t>מדד מחסור בתחום הבריאות (ציון בין 0 ל-5)</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7C027"/>
              </a:solidFill>
              <a:ln>
                <a:noFill/>
              </a:ln>
              <a:effectLst/>
            </c:spPr>
            <c:extLst>
              <c:ext xmlns:c16="http://schemas.microsoft.com/office/drawing/2014/chart" uri="{C3380CC4-5D6E-409C-BE32-E72D297353CC}">
                <c16:uniqueId val="{00000001-84C6-4A5F-A71E-7D1FACA00E4C}"/>
              </c:ext>
            </c:extLst>
          </c:dPt>
          <c:dLbls>
            <c:spPr>
              <a:noFill/>
              <a:ln>
                <a:noFill/>
              </a:ln>
              <a:effectLst/>
            </c:spPr>
            <c:txPr>
              <a:bodyPr rot="0" spcFirstLastPara="1" vertOverflow="ellipsis" vert="horz" wrap="square" lIns="38100" tIns="19050" rIns="38100" bIns="19050" anchor="ctr" anchorCtr="0">
                <a:spAutoFit/>
              </a:bodyPr>
              <a:lstStyle/>
              <a:p>
                <a:pPr algn="ctr">
                  <a:defRPr lang="he-IL" sz="1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Sheet1!$AB$97:$AB$98</c:f>
              <c:strCache>
                <c:ptCount val="2"/>
                <c:pt idx="0">
                  <c:v>לפני</c:v>
                </c:pt>
                <c:pt idx="1">
                  <c:v>אחרי</c:v>
                </c:pt>
              </c:strCache>
            </c:strRef>
          </c:cat>
          <c:val>
            <c:numRef>
              <c:f>Sheet1!$AC$97:$AC$98</c:f>
              <c:numCache>
                <c:formatCode>####.00</c:formatCode>
                <c:ptCount val="2"/>
                <c:pt idx="0">
                  <c:v>3.1361111111111111</c:v>
                </c:pt>
                <c:pt idx="1">
                  <c:v>3.4277777777777785</c:v>
                </c:pt>
              </c:numCache>
            </c:numRef>
          </c:val>
          <c:extLst>
            <c:ext xmlns:c16="http://schemas.microsoft.com/office/drawing/2014/chart" uri="{C3380CC4-5D6E-409C-BE32-E72D297353CC}">
              <c16:uniqueId val="{00000002-84C6-4A5F-A71E-7D1FACA00E4C}"/>
            </c:ext>
          </c:extLst>
        </c:ser>
        <c:dLbls>
          <c:showLegendKey val="0"/>
          <c:showVal val="0"/>
          <c:showCatName val="0"/>
          <c:showSerName val="0"/>
          <c:showPercent val="0"/>
          <c:showBubbleSize val="0"/>
        </c:dLbls>
        <c:gapWidth val="219"/>
        <c:overlap val="-27"/>
        <c:axId val="253729016"/>
        <c:axId val="253729408"/>
      </c:barChart>
      <c:catAx>
        <c:axId val="2537290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300" b="0" i="0" u="none" strike="noStrike" kern="1200" baseline="0">
                <a:solidFill>
                  <a:schemeClr val="tx1">
                    <a:lumMod val="65000"/>
                    <a:lumOff val="35000"/>
                  </a:schemeClr>
                </a:solidFill>
                <a:latin typeface="+mn-lt"/>
                <a:ea typeface="+mn-ea"/>
                <a:cs typeface="+mn-cs"/>
              </a:defRPr>
            </a:pPr>
            <a:endParaRPr lang="en-US"/>
          </a:p>
        </c:txPr>
        <c:crossAx val="253729408"/>
        <c:crosses val="autoZero"/>
        <c:auto val="1"/>
        <c:lblAlgn val="ctr"/>
        <c:lblOffset val="100"/>
        <c:noMultiLvlLbl val="0"/>
      </c:catAx>
      <c:valAx>
        <c:axId val="253729408"/>
        <c:scaling>
          <c:orientation val="minMax"/>
          <c:max val="4"/>
          <c:min val="2"/>
        </c:scaling>
        <c:delete val="1"/>
        <c:axPos val="r"/>
        <c:numFmt formatCode="####.00" sourceLinked="1"/>
        <c:majorTickMark val="none"/>
        <c:minorTickMark val="none"/>
        <c:tickLblPos val="nextTo"/>
        <c:crossAx val="253729016"/>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dirty="0">
                <a:solidFill>
                  <a:prstClr val="black">
                    <a:lumMod val="65000"/>
                    <a:lumOff val="35000"/>
                  </a:prstClr>
                </a:solidFill>
                <a:latin typeface="+mn-lt"/>
                <a:ea typeface="+mn-ea"/>
                <a:cs typeface="+mn-cs"/>
              </a:rPr>
              <a:t>התמודדות עם החזרי חובות: הערכת המשיבים בסקלה של 1-7 (1-אנחנו בפיגור כבד, 7- ללא קשיים)</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0018-4A64-BB82-624B34D71A34}"/>
              </c:ext>
            </c:extLst>
          </c:dPt>
          <c:dLbls>
            <c:spPr>
              <a:noFill/>
              <a:ln>
                <a:noFill/>
              </a:ln>
              <a:effectLst/>
            </c:spPr>
            <c:txPr>
              <a:bodyPr rot="0" spcFirstLastPara="1" vertOverflow="ellipsis" vert="horz" wrap="square" lIns="38100" tIns="19050" rIns="38100" bIns="19050" anchor="ctr" anchorCtr="0">
                <a:spAutoFit/>
              </a:bodyPr>
              <a:lstStyle/>
              <a:p>
                <a:pPr algn="ctr">
                  <a:defRPr lang="he-IL" sz="1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לפני</c:v>
                </c:pt>
                <c:pt idx="1">
                  <c:v>אחרי</c:v>
                </c:pt>
              </c:strCache>
            </c:strRef>
          </c:cat>
          <c:val>
            <c:numRef>
              <c:f>Sheet1!$E$2:$E$3</c:f>
              <c:numCache>
                <c:formatCode>0.00</c:formatCode>
                <c:ptCount val="2"/>
                <c:pt idx="0">
                  <c:v>4.1844660194174752</c:v>
                </c:pt>
                <c:pt idx="1">
                  <c:v>4.8495145631067977</c:v>
                </c:pt>
              </c:numCache>
            </c:numRef>
          </c:val>
          <c:extLst>
            <c:ext xmlns:c16="http://schemas.microsoft.com/office/drawing/2014/chart" uri="{C3380CC4-5D6E-409C-BE32-E72D297353CC}">
              <c16:uniqueId val="{00000002-0018-4A64-BB82-624B34D71A34}"/>
            </c:ext>
          </c:extLst>
        </c:ser>
        <c:dLbls>
          <c:showLegendKey val="0"/>
          <c:showVal val="0"/>
          <c:showCatName val="0"/>
          <c:showSerName val="0"/>
          <c:showPercent val="0"/>
          <c:showBubbleSize val="0"/>
        </c:dLbls>
        <c:gapWidth val="219"/>
        <c:overlap val="-27"/>
        <c:axId val="253730192"/>
        <c:axId val="253730584"/>
      </c:barChart>
      <c:catAx>
        <c:axId val="25373019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300" b="0" i="0" u="none" strike="noStrike" kern="1200" baseline="0">
                <a:solidFill>
                  <a:schemeClr val="tx1">
                    <a:lumMod val="65000"/>
                    <a:lumOff val="35000"/>
                  </a:schemeClr>
                </a:solidFill>
                <a:latin typeface="+mn-lt"/>
                <a:ea typeface="+mn-ea"/>
                <a:cs typeface="+mn-cs"/>
              </a:defRPr>
            </a:pPr>
            <a:endParaRPr lang="en-US"/>
          </a:p>
        </c:txPr>
        <c:crossAx val="253730584"/>
        <c:crosses val="autoZero"/>
        <c:auto val="1"/>
        <c:lblAlgn val="ctr"/>
        <c:lblOffset val="100"/>
        <c:noMultiLvlLbl val="0"/>
      </c:catAx>
      <c:valAx>
        <c:axId val="253730584"/>
        <c:scaling>
          <c:orientation val="minMax"/>
          <c:max val="5.5"/>
          <c:min val="3"/>
        </c:scaling>
        <c:delete val="1"/>
        <c:axPos val="r"/>
        <c:numFmt formatCode="0.00" sourceLinked="1"/>
        <c:majorTickMark val="out"/>
        <c:minorTickMark val="none"/>
        <c:tickLblPos val="nextTo"/>
        <c:crossAx val="253730192"/>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dirty="0">
                <a:solidFill>
                  <a:prstClr val="black">
                    <a:lumMod val="65000"/>
                    <a:lumOff val="35000"/>
                  </a:prstClr>
                </a:solidFill>
                <a:latin typeface="+mn-lt"/>
                <a:ea typeface="+mn-ea"/>
                <a:cs typeface="+mn-cs"/>
              </a:rPr>
              <a:t>יכולת להשיג מידע על זכויות והטבות מגופים שונים: ציון בין 0 ל-4 במדד לבחינת תפיסת היכולת של המשיבים</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17A9-4C55-8360-3A8F4EF7E021}"/>
              </c:ext>
            </c:extLst>
          </c:dPt>
          <c:dLbls>
            <c:spPr>
              <a:noFill/>
              <a:ln>
                <a:noFill/>
              </a:ln>
              <a:effectLst/>
            </c:spPr>
            <c:txPr>
              <a:bodyPr rot="0" spcFirstLastPara="1" vertOverflow="ellipsis" vert="horz" wrap="square" lIns="38100" tIns="19050" rIns="38100" bIns="19050" anchor="ctr" anchorCtr="0">
                <a:spAutoFit/>
              </a:bodyPr>
              <a:lstStyle/>
              <a:p>
                <a:pPr algn="ctr">
                  <a:defRPr lang="he-IL" sz="1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Sheet1!$A$40:$A$41</c:f>
              <c:strCache>
                <c:ptCount val="2"/>
                <c:pt idx="0">
                  <c:v>לפני</c:v>
                </c:pt>
                <c:pt idx="1">
                  <c:v>אחרי</c:v>
                </c:pt>
              </c:strCache>
            </c:strRef>
          </c:cat>
          <c:val>
            <c:numRef>
              <c:f>Sheet1!$C$40:$C$41</c:f>
              <c:numCache>
                <c:formatCode>0.00</c:formatCode>
                <c:ptCount val="2"/>
                <c:pt idx="0">
                  <c:v>1.3360881542699734</c:v>
                </c:pt>
                <c:pt idx="1">
                  <c:v>2.0495867768595044</c:v>
                </c:pt>
              </c:numCache>
            </c:numRef>
          </c:val>
          <c:extLst>
            <c:ext xmlns:c16="http://schemas.microsoft.com/office/drawing/2014/chart" uri="{C3380CC4-5D6E-409C-BE32-E72D297353CC}">
              <c16:uniqueId val="{00000002-17A9-4C55-8360-3A8F4EF7E021}"/>
            </c:ext>
          </c:extLst>
        </c:ser>
        <c:dLbls>
          <c:showLegendKey val="0"/>
          <c:showVal val="0"/>
          <c:showCatName val="0"/>
          <c:showSerName val="0"/>
          <c:showPercent val="0"/>
          <c:showBubbleSize val="0"/>
        </c:dLbls>
        <c:gapWidth val="219"/>
        <c:overlap val="-27"/>
        <c:axId val="253731368"/>
        <c:axId val="253731760"/>
      </c:barChart>
      <c:catAx>
        <c:axId val="2537313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he-IL" sz="1300" b="0" i="0" u="none" strike="noStrike" kern="1200" baseline="0">
                <a:solidFill>
                  <a:schemeClr val="tx1">
                    <a:lumMod val="65000"/>
                    <a:lumOff val="35000"/>
                  </a:schemeClr>
                </a:solidFill>
                <a:latin typeface="+mn-lt"/>
                <a:ea typeface="+mn-ea"/>
                <a:cs typeface="+mn-cs"/>
              </a:defRPr>
            </a:pPr>
            <a:endParaRPr lang="en-US"/>
          </a:p>
        </c:txPr>
        <c:crossAx val="253731760"/>
        <c:crosses val="autoZero"/>
        <c:auto val="1"/>
        <c:lblAlgn val="ctr"/>
        <c:lblOffset val="100"/>
        <c:noMultiLvlLbl val="0"/>
      </c:catAx>
      <c:valAx>
        <c:axId val="253731760"/>
        <c:scaling>
          <c:orientation val="minMax"/>
          <c:max val="4"/>
        </c:scaling>
        <c:delete val="1"/>
        <c:axPos val="r"/>
        <c:numFmt formatCode="0.00" sourceLinked="1"/>
        <c:majorTickMark val="none"/>
        <c:minorTickMark val="none"/>
        <c:tickLblPos val="nextTo"/>
        <c:crossAx val="253731368"/>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c:spPr>
  <c:txPr>
    <a:bodyPr/>
    <a:lstStyle/>
    <a:p>
      <a:pPr algn="ctr">
        <a:defRPr lang="he-IL" sz="1300"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r>
              <a:rPr lang="he-IL" sz="2000" b="1" i="0" u="none" strike="noStrike" kern="1200" spc="0" baseline="0">
                <a:solidFill>
                  <a:prstClr val="black">
                    <a:lumMod val="65000"/>
                    <a:lumOff val="35000"/>
                  </a:prstClr>
                </a:solidFill>
                <a:latin typeface="+mn-lt"/>
                <a:ea typeface="+mn-ea"/>
                <a:cs typeface="+mn-cs"/>
              </a:rPr>
              <a:t>מיצוי פרטי שאלון חוללות עצמית (סקלה: 1-5)</a:t>
            </a:r>
          </a:p>
        </c:rich>
      </c:tx>
      <c:overlay val="0"/>
      <c:spPr>
        <a:noFill/>
        <a:ln>
          <a:noFill/>
        </a:ln>
        <a:effectLst/>
      </c:spPr>
      <c:txPr>
        <a:bodyPr rot="0" spcFirstLastPara="1" vertOverflow="ellipsis" vert="horz" wrap="square" anchor="ctr" anchorCtr="1"/>
        <a:lstStyle/>
        <a:p>
          <a:pPr algn="ctr" rtl="1">
            <a:defRPr lang="he-IL"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4A71-4984-8ED4-5421632FAD62}"/>
              </c:ext>
            </c:extLst>
          </c:dPt>
          <c:dLbls>
            <c:spPr>
              <a:noFill/>
              <a:ln>
                <a:noFill/>
              </a:ln>
              <a:effectLst/>
            </c:spPr>
            <c:txPr>
              <a:bodyPr rot="0" spcFirstLastPara="1" vertOverflow="ellipsis" vert="horz" wrap="square" lIns="38100" tIns="19050" rIns="38100" bIns="19050" anchor="ctr" anchorCtr="0">
                <a:spAutoFit/>
              </a:bodyPr>
              <a:lstStyle/>
              <a:p>
                <a:pPr algn="ctr">
                  <a:defRPr lang="he-IL" sz="1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Sheet1!$A$179:$A$180</c:f>
              <c:strCache>
                <c:ptCount val="2"/>
                <c:pt idx="0">
                  <c:v>לפני</c:v>
                </c:pt>
                <c:pt idx="1">
                  <c:v>אחרי</c:v>
                </c:pt>
              </c:strCache>
            </c:strRef>
          </c:cat>
          <c:val>
            <c:numRef>
              <c:f>Sheet1!$B$179:$B$180</c:f>
              <c:numCache>
                <c:formatCode>General</c:formatCode>
                <c:ptCount val="2"/>
                <c:pt idx="0">
                  <c:v>3.06</c:v>
                </c:pt>
                <c:pt idx="1">
                  <c:v>3.12</c:v>
                </c:pt>
              </c:numCache>
            </c:numRef>
          </c:val>
          <c:extLst>
            <c:ext xmlns:c16="http://schemas.microsoft.com/office/drawing/2014/chart" uri="{C3380CC4-5D6E-409C-BE32-E72D297353CC}">
              <c16:uniqueId val="{00000000-4A71-4984-8ED4-5421632FAD62}"/>
            </c:ext>
          </c:extLst>
        </c:ser>
        <c:dLbls>
          <c:showLegendKey val="0"/>
          <c:showVal val="0"/>
          <c:showCatName val="0"/>
          <c:showSerName val="0"/>
          <c:showPercent val="0"/>
          <c:showBubbleSize val="0"/>
        </c:dLbls>
        <c:gapWidth val="219"/>
        <c:overlap val="-27"/>
        <c:axId val="253732544"/>
        <c:axId val="253732936"/>
      </c:barChart>
      <c:catAx>
        <c:axId val="25373254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he-IL" sz="1300" b="0" i="0" u="none" strike="noStrike" kern="1200" baseline="0">
                <a:solidFill>
                  <a:schemeClr val="tx1">
                    <a:lumMod val="65000"/>
                    <a:lumOff val="35000"/>
                  </a:schemeClr>
                </a:solidFill>
                <a:latin typeface="+mn-lt"/>
                <a:ea typeface="+mn-ea"/>
                <a:cs typeface="+mn-cs"/>
              </a:defRPr>
            </a:pPr>
            <a:endParaRPr lang="en-US"/>
          </a:p>
        </c:txPr>
        <c:crossAx val="253732936"/>
        <c:crosses val="autoZero"/>
        <c:auto val="1"/>
        <c:lblAlgn val="ctr"/>
        <c:lblOffset val="100"/>
        <c:noMultiLvlLbl val="0"/>
      </c:catAx>
      <c:valAx>
        <c:axId val="253732936"/>
        <c:scaling>
          <c:orientation val="minMax"/>
          <c:max val="4"/>
          <c:min val="2"/>
        </c:scaling>
        <c:delete val="1"/>
        <c:axPos val="r"/>
        <c:numFmt formatCode="General" sourceLinked="1"/>
        <c:majorTickMark val="none"/>
        <c:minorTickMark val="none"/>
        <c:tickLblPos val="nextTo"/>
        <c:crossAx val="253732544"/>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F11604CA-5C79-433A-B00C-8B6904E02D6D}" type="datetimeFigureOut">
              <a:rPr lang="he-IL" smtClean="0"/>
              <a:pPr/>
              <a:t>כ"ט/חשון/תשע"ט</a:t>
            </a:fld>
            <a:endParaRPr lang="he-IL"/>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C892EFBA-2BFE-4D66-A8C3-47187576CD6E}" type="slidenum">
              <a:rPr lang="he-IL" smtClean="0"/>
              <a:pPr/>
              <a:t>‹#›</a:t>
            </a:fld>
            <a:endParaRPr lang="he-IL"/>
          </a:p>
        </p:txBody>
      </p:sp>
    </p:spTree>
    <p:extLst>
      <p:ext uri="{BB962C8B-B14F-4D97-AF65-F5344CB8AC3E}">
        <p14:creationId xmlns:p14="http://schemas.microsoft.com/office/powerpoint/2010/main" val="3388809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6083854-C4A7-4872-9C28-0225BDD4AD63}" type="datetimeFigureOut">
              <a:rPr lang="he-IL" smtClean="0"/>
              <a:pPr/>
              <a:t>כ"ט/חשון/תשע"ט</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843E40-17E3-476B-B774-473DFE3FFF09}" type="slidenum">
              <a:rPr lang="he-IL" smtClean="0"/>
              <a:pPr/>
              <a:t>‹#›</a:t>
            </a:fld>
            <a:endParaRPr lang="he-IL"/>
          </a:p>
        </p:txBody>
      </p:sp>
    </p:spTree>
    <p:extLst>
      <p:ext uri="{BB962C8B-B14F-4D97-AF65-F5344CB8AC3E}">
        <p14:creationId xmlns:p14="http://schemas.microsoft.com/office/powerpoint/2010/main" val="280978380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37843E40-17E3-476B-B774-473DFE3FFF09}" type="slidenum">
              <a:rPr lang="he-IL" smtClean="0"/>
              <a:pPr/>
              <a:t>1</a:t>
            </a:fld>
            <a:endParaRPr lang="he-IL"/>
          </a:p>
        </p:txBody>
      </p:sp>
    </p:spTree>
    <p:extLst>
      <p:ext uri="{BB962C8B-B14F-4D97-AF65-F5344CB8AC3E}">
        <p14:creationId xmlns:p14="http://schemas.microsoft.com/office/powerpoint/2010/main" val="412469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altLang="he-IL"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4A9FA6E9-54D3-4FAF-A303-6C3171265772}" type="slidenum">
              <a:rPr kumimoji="0" lang="he-IL" alt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a:t>
            </a:fld>
            <a:endParaRPr kumimoji="0" lang="he-IL" alt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8256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altLang="he-IL"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4A9FA6E9-54D3-4FAF-A303-6C3171265772}" type="slidenum">
              <a:rPr kumimoji="0" lang="he-IL" alt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20</a:t>
            </a:fld>
            <a:endParaRPr kumimoji="0" lang="he-IL" alt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5267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altLang="he-IL"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4A9FA6E9-54D3-4FAF-A303-6C3171265772}" type="slidenum">
              <a:rPr kumimoji="0" lang="he-IL" alt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34</a:t>
            </a:fld>
            <a:endParaRPr kumimoji="0" lang="he-IL" alt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0210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altLang="he-IL"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4A9FA6E9-54D3-4FAF-A303-6C3171265772}" type="slidenum">
              <a:rPr kumimoji="0" lang="he-IL" alt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41</a:t>
            </a:fld>
            <a:endParaRPr kumimoji="0" lang="he-IL" alt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3135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he-IL"/>
              <a:t>לחץ כדי לערוך סגנון כותרת של תבנית בסיס</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38406518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36426109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40667262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ull Page Image Slide">
    <p:spTree>
      <p:nvGrpSpPr>
        <p:cNvPr id="1" name=""/>
        <p:cNvGrpSpPr/>
        <p:nvPr/>
      </p:nvGrpSpPr>
      <p:grpSpPr>
        <a:xfrm>
          <a:off x="0" y="0"/>
          <a:ext cx="0" cy="0"/>
          <a:chOff x="0" y="0"/>
          <a:chExt cx="0" cy="0"/>
        </a:xfrm>
      </p:grpSpPr>
      <p:sp>
        <p:nvSpPr>
          <p:cNvPr id="59" name="Shape 59"/>
          <p:cNvSpPr>
            <a:spLocks noGrp="1"/>
          </p:cNvSpPr>
          <p:nvPr>
            <p:ph type="pic" idx="13"/>
          </p:nvPr>
        </p:nvSpPr>
        <p:spPr>
          <a:xfrm>
            <a:off x="0" y="0"/>
            <a:ext cx="12192000" cy="6858000"/>
          </a:xfrm>
          <a:prstGeom prst="rect">
            <a:avLst/>
          </a:prstGeom>
        </p:spPr>
        <p:txBody>
          <a:bodyPr lIns="91439" tIns="45719" rIns="91439" bIns="45719" anchor="t">
            <a:noAutofit/>
          </a:bodyPr>
          <a:lstStyle>
            <a:lvl1pPr>
              <a:defRPr sz="1333"/>
            </a:lvl1pPr>
          </a:lstStyle>
          <a:p>
            <a:r>
              <a:rPr lang="he-IL"/>
              <a:t>לחץ על הסמל כדי להוסיף תמונה</a:t>
            </a:r>
            <a:endParaRPr/>
          </a:p>
        </p:txBody>
      </p:sp>
      <p:sp>
        <p:nvSpPr>
          <p:cNvPr id="60" name="Shape 60"/>
          <p:cNvSpPr>
            <a:spLocks noGrp="1"/>
          </p:cNvSpPr>
          <p:nvPr>
            <p:ph type="sldNum" sz="quarter" idx="2"/>
          </p:nvPr>
        </p:nvSpPr>
        <p:spPr>
          <a:xfrm>
            <a:off x="945505" y="390734"/>
            <a:ext cx="407344" cy="400046"/>
          </a:xfrm>
          <a:prstGeom prst="rect">
            <a:avLst/>
          </a:prstGeom>
        </p:spPr>
        <p:txBody>
          <a:bodyPr/>
          <a:lstStyle/>
          <a:p>
            <a:fld id="{3A17C4B4-A47C-4B77-B208-E9E6ECC6A448}" type="slidenum">
              <a:rPr lang="he-IL" smtClean="0"/>
              <a:pPr/>
              <a:t>‹#›</a:t>
            </a:fld>
            <a:endParaRPr lang="he-IL"/>
          </a:p>
        </p:txBody>
      </p:sp>
    </p:spTree>
    <p:extLst>
      <p:ext uri="{BB962C8B-B14F-4D97-AF65-F5344CB8AC3E}">
        <p14:creationId xmlns:p14="http://schemas.microsoft.com/office/powerpoint/2010/main" val="2471317720"/>
      </p:ext>
    </p:extLst>
  </p:cSld>
  <p:clrMapOvr>
    <a:masterClrMapping/>
  </p:clrMapOvr>
  <p:transition spd="med"/>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er &amp; Footer">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1017938"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3A17C4B4-A47C-4B77-B208-E9E6ECC6A448}" type="slidenum">
              <a:rPr lang="he-IL" smtClean="0"/>
              <a:pPr/>
              <a:t>‹#›</a:t>
            </a:fld>
            <a:endParaRPr lang="he-IL"/>
          </a:p>
        </p:txBody>
      </p:sp>
      <p:sp>
        <p:nvSpPr>
          <p:cNvPr id="119" name="Shape 119"/>
          <p:cNvSpPr/>
          <p:nvPr/>
        </p:nvSpPr>
        <p:spPr>
          <a:xfrm>
            <a:off x="1013874" y="514143"/>
            <a:ext cx="296661" cy="296661"/>
          </a:xfrm>
          <a:prstGeom prst="ellipse">
            <a:avLst/>
          </a:prstGeom>
          <a:ln w="12700">
            <a:solidFill>
              <a:schemeClr val="bg1">
                <a:lumMod val="75000"/>
              </a:schemeClr>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nvGrpSpPr>
          <p:cNvPr id="122" name="Group 122">
            <a:hlinkClick r:id="" action="ppaction://hlinkshowjump?jump=nextslide"/>
          </p:cNvPr>
          <p:cNvGrpSpPr/>
          <p:nvPr/>
        </p:nvGrpSpPr>
        <p:grpSpPr>
          <a:xfrm>
            <a:off x="1383458" y="514143"/>
            <a:ext cx="296661" cy="296661"/>
            <a:chOff x="0" y="0"/>
            <a:chExt cx="593321" cy="593321"/>
          </a:xfrm>
        </p:grpSpPr>
        <p:sp>
          <p:nvSpPr>
            <p:cNvPr id="120" name="Shape 120"/>
            <p:cNvSpPr/>
            <p:nvPr/>
          </p:nvSpPr>
          <p:spPr>
            <a:xfrm>
              <a:off x="0" y="0"/>
              <a:ext cx="593322" cy="593322"/>
            </a:xfrm>
            <a:prstGeom prst="ellipse">
              <a:avLst/>
            </a:prstGeom>
            <a:noFill/>
            <a:ln w="12700"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121" name="Shape 12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grpSp>
        <p:nvGrpSpPr>
          <p:cNvPr id="125" name="Group 125">
            <a:hlinkClick r:id="" action="ppaction://hlinkshowjump?jump=previousslide"/>
          </p:cNvPr>
          <p:cNvGrpSpPr/>
          <p:nvPr/>
        </p:nvGrpSpPr>
        <p:grpSpPr>
          <a:xfrm>
            <a:off x="644291" y="514143"/>
            <a:ext cx="296661" cy="296661"/>
            <a:chOff x="0" y="0"/>
            <a:chExt cx="593321" cy="593321"/>
          </a:xfrm>
        </p:grpSpPr>
        <p:sp>
          <p:nvSpPr>
            <p:cNvPr id="123" name="Shape 123"/>
            <p:cNvSpPr/>
            <p:nvPr/>
          </p:nvSpPr>
          <p:spPr>
            <a:xfrm>
              <a:off x="0" y="0"/>
              <a:ext cx="593322" cy="593322"/>
            </a:xfrm>
            <a:prstGeom prst="ellipse">
              <a:avLst/>
            </a:prstGeom>
            <a:noFill/>
            <a:ln w="12700"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124" name="Shape 12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sp>
        <p:nvSpPr>
          <p:cNvPr id="128" name="Shape 128"/>
          <p:cNvSpPr/>
          <p:nvPr/>
        </p:nvSpPr>
        <p:spPr>
          <a:xfrm>
            <a:off x="644291" y="884723"/>
            <a:ext cx="10783269" cy="0"/>
          </a:xfrm>
          <a:prstGeom prst="line">
            <a:avLst/>
          </a:prstGeom>
          <a:ln w="12700">
            <a:solidFill>
              <a:schemeClr val="bg1">
                <a:lumMod val="75000"/>
              </a:schemeClr>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129" name="Shape 129"/>
          <p:cNvSpPr>
            <a:spLocks noGrp="1"/>
          </p:cNvSpPr>
          <p:nvPr>
            <p:ph type="title"/>
          </p:nvPr>
        </p:nvSpPr>
        <p:spPr>
          <a:xfrm>
            <a:off x="3064301" y="547694"/>
            <a:ext cx="8410740" cy="363676"/>
          </a:xfrm>
          <a:prstGeom prst="rect">
            <a:avLst/>
          </a:prstGeom>
        </p:spPr>
        <p:txBody>
          <a:bodyPr anchor="t"/>
          <a:lstStyle>
            <a:lvl1pPr algn="r" rtl="1">
              <a:defRPr sz="1751" cap="all">
                <a:solidFill>
                  <a:srgbClr val="A9AFBA"/>
                </a:solidFill>
                <a:latin typeface="Geomanist Bold"/>
                <a:ea typeface="Geomanist Bold"/>
                <a:cs typeface="Geomanist Bold"/>
                <a:sym typeface="Geomanist Bold"/>
              </a:defRPr>
            </a:lvl1pPr>
          </a:lstStyle>
          <a:p>
            <a:r>
              <a:rPr lang="he-IL"/>
              <a:t>לחץ כדי לערוך סגנון כותרת של תבנית בסיס</a:t>
            </a:r>
            <a:endParaRPr/>
          </a:p>
        </p:txBody>
      </p:sp>
      <p:sp>
        <p:nvSpPr>
          <p:cNvPr id="15" name="Rectangle 8"/>
          <p:cNvSpPr/>
          <p:nvPr/>
        </p:nvSpPr>
        <p:spPr>
          <a:xfrm>
            <a:off x="0" y="6775452"/>
            <a:ext cx="2962144" cy="82549"/>
          </a:xfrm>
          <a:prstGeom prst="rect">
            <a:avLst/>
          </a:prstGeom>
          <a:solidFill>
            <a:srgbClr val="5E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40" eaLnBrk="1" fontAlgn="auto">
              <a:spcBef>
                <a:spcPts val="0"/>
              </a:spcBef>
              <a:spcAft>
                <a:spcPts val="0"/>
              </a:spcAft>
            </a:pPr>
            <a:endParaRPr lang="en-US" sz="2500" kern="0">
              <a:solidFill>
                <a:srgbClr val="3C4D64"/>
              </a:solidFill>
              <a:sym typeface="Helvetica Light"/>
            </a:endParaRPr>
          </a:p>
        </p:txBody>
      </p:sp>
      <p:sp>
        <p:nvSpPr>
          <p:cNvPr id="16" name="Rectangle 9"/>
          <p:cNvSpPr/>
          <p:nvPr/>
        </p:nvSpPr>
        <p:spPr>
          <a:xfrm>
            <a:off x="2941588" y="6775451"/>
            <a:ext cx="2942651" cy="90887"/>
          </a:xfrm>
          <a:prstGeom prst="rect">
            <a:avLst/>
          </a:prstGeom>
          <a:solidFill>
            <a:srgbClr val="00A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40" eaLnBrk="1" fontAlgn="auto">
              <a:spcBef>
                <a:spcPts val="0"/>
              </a:spcBef>
              <a:spcAft>
                <a:spcPts val="0"/>
              </a:spcAft>
            </a:pPr>
            <a:endParaRPr lang="en-US" sz="2500" kern="0">
              <a:solidFill>
                <a:srgbClr val="3C4D64"/>
              </a:solidFill>
              <a:sym typeface="Helvetica Light"/>
            </a:endParaRPr>
          </a:p>
        </p:txBody>
      </p:sp>
      <p:sp>
        <p:nvSpPr>
          <p:cNvPr id="17" name="Rectangle 10"/>
          <p:cNvSpPr/>
          <p:nvPr/>
        </p:nvSpPr>
        <p:spPr>
          <a:xfrm>
            <a:off x="5889084" y="6775451"/>
            <a:ext cx="2942651" cy="90887"/>
          </a:xfrm>
          <a:prstGeom prst="rect">
            <a:avLst/>
          </a:prstGeom>
          <a:solidFill>
            <a:srgbClr val="F7C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40" eaLnBrk="1" fontAlgn="auto">
              <a:spcBef>
                <a:spcPts val="0"/>
              </a:spcBef>
              <a:spcAft>
                <a:spcPts val="0"/>
              </a:spcAft>
            </a:pPr>
            <a:endParaRPr lang="en-US" sz="2500" kern="0">
              <a:solidFill>
                <a:srgbClr val="3C4D64"/>
              </a:solidFill>
              <a:sym typeface="Helvetica Light"/>
            </a:endParaRPr>
          </a:p>
        </p:txBody>
      </p:sp>
      <p:sp>
        <p:nvSpPr>
          <p:cNvPr id="18" name="Rectangle 11"/>
          <p:cNvSpPr/>
          <p:nvPr/>
        </p:nvSpPr>
        <p:spPr>
          <a:xfrm>
            <a:off x="8831102" y="6775452"/>
            <a:ext cx="3360897" cy="82549"/>
          </a:xfrm>
          <a:prstGeom prst="rect">
            <a:avLst/>
          </a:prstGeom>
          <a:solidFill>
            <a:srgbClr val="A64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40" eaLnBrk="1" fontAlgn="auto">
              <a:spcBef>
                <a:spcPts val="0"/>
              </a:spcBef>
              <a:spcAft>
                <a:spcPts val="0"/>
              </a:spcAft>
            </a:pPr>
            <a:endParaRPr lang="en-US" sz="2500" kern="0">
              <a:solidFill>
                <a:srgbClr val="3C4D64"/>
              </a:solidFill>
              <a:sym typeface="Helvetica Light"/>
            </a:endParaRPr>
          </a:p>
        </p:txBody>
      </p:sp>
      <p:pic>
        <p:nvPicPr>
          <p:cNvPr id="19" name="תמונה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02" y="6222521"/>
            <a:ext cx="799372" cy="450601"/>
          </a:xfrm>
          <a:prstGeom prst="rect">
            <a:avLst/>
          </a:prstGeom>
        </p:spPr>
      </p:pic>
    </p:spTree>
    <p:extLst>
      <p:ext uri="{BB962C8B-B14F-4D97-AF65-F5344CB8AC3E}">
        <p14:creationId xmlns:p14="http://schemas.microsoft.com/office/powerpoint/2010/main" val="1275060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pp Screen">
    <p:spTree>
      <p:nvGrpSpPr>
        <p:cNvPr id="1" name=""/>
        <p:cNvGrpSpPr/>
        <p:nvPr/>
      </p:nvGrpSpPr>
      <p:grpSpPr>
        <a:xfrm>
          <a:off x="0" y="0"/>
          <a:ext cx="0" cy="0"/>
          <a:chOff x="0" y="0"/>
          <a:chExt cx="0" cy="0"/>
        </a:xfrm>
      </p:grpSpPr>
      <p:sp>
        <p:nvSpPr>
          <p:cNvPr id="2394" name="Shape 2394"/>
          <p:cNvSpPr>
            <a:spLocks noGrp="1"/>
          </p:cNvSpPr>
          <p:nvPr>
            <p:ph type="sldNum" sz="quarter" idx="2"/>
          </p:nvPr>
        </p:nvSpPr>
        <p:spPr>
          <a:xfrm>
            <a:off x="1077242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3A17C4B4-A47C-4B77-B208-E9E6ECC6A448}" type="slidenum">
              <a:rPr lang="he-IL" smtClean="0"/>
              <a:pPr/>
              <a:t>‹#›</a:t>
            </a:fld>
            <a:endParaRPr lang="he-IL"/>
          </a:p>
        </p:txBody>
      </p:sp>
      <p:sp>
        <p:nvSpPr>
          <p:cNvPr id="2395" name="Shape 2395"/>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nvGrpSpPr>
          <p:cNvPr id="2398" name="Group 2398">
            <a:hlinkClick r:id="" action="ppaction://hlinkshowjump?jump=nextslide"/>
          </p:cNvPr>
          <p:cNvGrpSpPr/>
          <p:nvPr/>
        </p:nvGrpSpPr>
        <p:grpSpPr>
          <a:xfrm>
            <a:off x="11137942" y="514143"/>
            <a:ext cx="296661" cy="296661"/>
            <a:chOff x="0" y="0"/>
            <a:chExt cx="593321" cy="593321"/>
          </a:xfrm>
        </p:grpSpPr>
        <p:sp>
          <p:nvSpPr>
            <p:cNvPr id="2396" name="Shape 239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2397" name="Shape 239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grpSp>
        <p:nvGrpSpPr>
          <p:cNvPr id="2401" name="Group 2401">
            <a:hlinkClick r:id="" action="ppaction://hlinkshowjump?jump=previousslide"/>
          </p:cNvPr>
          <p:cNvGrpSpPr/>
          <p:nvPr/>
        </p:nvGrpSpPr>
        <p:grpSpPr>
          <a:xfrm>
            <a:off x="10398775" y="514143"/>
            <a:ext cx="296661" cy="296661"/>
            <a:chOff x="0" y="0"/>
            <a:chExt cx="593321" cy="593321"/>
          </a:xfrm>
        </p:grpSpPr>
        <p:sp>
          <p:nvSpPr>
            <p:cNvPr id="2399" name="Shape 239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2400" name="Shape 240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sp>
        <p:nvSpPr>
          <p:cNvPr id="2404" name="Shape 240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2405" name="Shape 240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rPr lang="he-IL"/>
              <a:t>לחץ כדי לערוך סגנון כותרת של תבנית בסיס</a:t>
            </a:r>
            <a:endParaRPr/>
          </a:p>
        </p:txBody>
      </p:sp>
      <p:sp>
        <p:nvSpPr>
          <p:cNvPr id="2406" name="Shape 2406"/>
          <p:cNvSpPr>
            <a:spLocks noGrp="1"/>
          </p:cNvSpPr>
          <p:nvPr>
            <p:ph type="pic" sz="quarter" idx="14"/>
          </p:nvPr>
        </p:nvSpPr>
        <p:spPr>
          <a:xfrm>
            <a:off x="638621" y="1439388"/>
            <a:ext cx="2532972" cy="4405264"/>
          </a:xfrm>
          <a:prstGeom prst="rect">
            <a:avLst/>
          </a:prstGeom>
          <a:effectLst>
            <a:outerShdw blurRad="76200" dist="224999" dir="7302716" rotWithShape="0">
              <a:srgbClr val="000000">
                <a:alpha val="17313"/>
              </a:srgbClr>
            </a:outerShdw>
          </a:effectLst>
        </p:spPr>
        <p:txBody>
          <a:bodyPr lIns="91439" tIns="45719" rIns="91439" bIns="45719" anchor="t">
            <a:noAutofit/>
          </a:bodyPr>
          <a:lstStyle>
            <a:lvl1pPr>
              <a:defRPr sz="1333"/>
            </a:lvl1pPr>
          </a:lstStyle>
          <a:p>
            <a:r>
              <a:rPr lang="he-IL"/>
              <a:t>לחץ על הסמל כדי להוסיף תמונה</a:t>
            </a:r>
            <a:endParaRPr/>
          </a:p>
        </p:txBody>
      </p:sp>
      <p:grpSp>
        <p:nvGrpSpPr>
          <p:cNvPr id="2409" name="Group 2409"/>
          <p:cNvGrpSpPr/>
          <p:nvPr/>
        </p:nvGrpSpPr>
        <p:grpSpPr>
          <a:xfrm>
            <a:off x="638621" y="1440148"/>
            <a:ext cx="2532972" cy="4404527"/>
            <a:chOff x="0" y="0"/>
            <a:chExt cx="5065942" cy="8809051"/>
          </a:xfrm>
        </p:grpSpPr>
        <p:sp>
          <p:nvSpPr>
            <p:cNvPr id="2407" name="Shape 2407"/>
            <p:cNvSpPr/>
            <p:nvPr/>
          </p:nvSpPr>
          <p:spPr>
            <a:xfrm>
              <a:off x="0" y="0"/>
              <a:ext cx="171902" cy="880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
                  </a:lnTo>
                  <a:lnTo>
                    <a:pt x="0" y="21600"/>
                  </a:lnTo>
                  <a:lnTo>
                    <a:pt x="46" y="21600"/>
                  </a:lnTo>
                  <a:lnTo>
                    <a:pt x="21600" y="20868"/>
                  </a:lnTo>
                  <a:lnTo>
                    <a:pt x="21600" y="0"/>
                  </a:lnTo>
                  <a:close/>
                </a:path>
              </a:pathLst>
            </a:custGeom>
            <a:solidFill>
              <a:srgbClr val="000000">
                <a:alpha val="15000"/>
              </a:srgbClr>
            </a:solidFill>
            <a:ln w="12700" cap="flat">
              <a:noFill/>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solidFill>
                    <a:srgbClr val="FFFFFF"/>
                  </a:solidFill>
                </a:defRPr>
              </a:pPr>
              <a:endParaRPr sz="1600" kern="0">
                <a:solidFill>
                  <a:srgbClr val="FFFFFF"/>
                </a:solidFill>
                <a:latin typeface="Helvetica Light"/>
                <a:sym typeface="Helvetica Light"/>
              </a:endParaRPr>
            </a:p>
          </p:txBody>
        </p:sp>
        <p:sp>
          <p:nvSpPr>
            <p:cNvPr id="2408" name="Shape 2408"/>
            <p:cNvSpPr/>
            <p:nvPr/>
          </p:nvSpPr>
          <p:spPr>
            <a:xfrm>
              <a:off x="368" y="8510620"/>
              <a:ext cx="5065575" cy="298432"/>
            </a:xfrm>
            <a:custGeom>
              <a:avLst/>
              <a:gdLst/>
              <a:ahLst/>
              <a:cxnLst>
                <a:cxn ang="0">
                  <a:pos x="wd2" y="hd2"/>
                </a:cxn>
                <a:cxn ang="5400000">
                  <a:pos x="wd2" y="hd2"/>
                </a:cxn>
                <a:cxn ang="10800000">
                  <a:pos x="wd2" y="hd2"/>
                </a:cxn>
                <a:cxn ang="16200000">
                  <a:pos x="wd2" y="hd2"/>
                </a:cxn>
              </a:cxnLst>
              <a:rect l="0" t="0" r="r" b="b"/>
              <a:pathLst>
                <a:path w="21600" h="21600" extrusionOk="0">
                  <a:moveTo>
                    <a:pt x="731" y="0"/>
                  </a:moveTo>
                  <a:lnTo>
                    <a:pt x="0" y="21600"/>
                  </a:lnTo>
                  <a:lnTo>
                    <a:pt x="21189" y="21600"/>
                  </a:lnTo>
                  <a:lnTo>
                    <a:pt x="21600" y="11694"/>
                  </a:lnTo>
                  <a:lnTo>
                    <a:pt x="21600" y="11561"/>
                  </a:lnTo>
                  <a:lnTo>
                    <a:pt x="731" y="11561"/>
                  </a:lnTo>
                  <a:lnTo>
                    <a:pt x="731"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solidFill>
                    <a:srgbClr val="FFFFFF"/>
                  </a:solidFill>
                </a:defRPr>
              </a:pPr>
              <a:endParaRPr sz="1600" kern="0">
                <a:solidFill>
                  <a:srgbClr val="FFFFFF"/>
                </a:solidFill>
                <a:latin typeface="Helvetica Light"/>
                <a:sym typeface="Helvetica Light"/>
              </a:endParaRPr>
            </a:p>
          </p:txBody>
        </p:sp>
      </p:grpSp>
      <p:sp>
        <p:nvSpPr>
          <p:cNvPr id="18" name="Shape 126"/>
          <p:cNvSpPr/>
          <p:nvPr/>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algn="r" defTabSz="412740" eaLnBrk="1" fontAlgn="auto">
              <a:spcBef>
                <a:spcPts val="0"/>
              </a:spcBef>
              <a:spcAft>
                <a:spcPts val="0"/>
              </a:spcAft>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42207824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he-IL"/>
              <a:t>לחץ כדי לערוך סגנון כותרת של תבנית בסיס</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23872926-8A39-4265-9104-F938773093F5}"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923F2F9-203B-458C-B488-5ED6A95BBC86}" type="slidenum">
              <a:rPr lang="he-IL"/>
              <a:pPr>
                <a:defRPr/>
              </a:pPr>
              <a:t>‹#›</a:t>
            </a:fld>
            <a:endParaRPr lang="he-IL"/>
          </a:p>
        </p:txBody>
      </p:sp>
    </p:spTree>
    <p:extLst>
      <p:ext uri="{BB962C8B-B14F-4D97-AF65-F5344CB8AC3E}">
        <p14:creationId xmlns:p14="http://schemas.microsoft.com/office/powerpoint/2010/main" val="18708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DE50E7CA-AF8A-4BB2-9205-6A43A797FA4D}"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0EF24D1F-D514-400C-BD15-719E45641E90}" type="slidenum">
              <a:rPr lang="he-IL"/>
              <a:pPr>
                <a:defRPr/>
              </a:pPr>
              <a:t>‹#›</a:t>
            </a:fld>
            <a:endParaRPr lang="he-IL"/>
          </a:p>
        </p:txBody>
      </p:sp>
    </p:spTree>
    <p:extLst>
      <p:ext uri="{BB962C8B-B14F-4D97-AF65-F5344CB8AC3E}">
        <p14:creationId xmlns:p14="http://schemas.microsoft.com/office/powerpoint/2010/main" val="21752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22B7DB52-622D-4EFF-BC03-FA800431133C}"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370AE9C-E801-42ED-B06B-9325DDC4C61B}" type="slidenum">
              <a:rPr lang="he-IL"/>
              <a:pPr>
                <a:defRPr/>
              </a:pPr>
              <a:t>‹#›</a:t>
            </a:fld>
            <a:endParaRPr lang="he-IL"/>
          </a:p>
        </p:txBody>
      </p:sp>
    </p:spTree>
    <p:extLst>
      <p:ext uri="{BB962C8B-B14F-4D97-AF65-F5344CB8AC3E}">
        <p14:creationId xmlns:p14="http://schemas.microsoft.com/office/powerpoint/2010/main" val="317493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F32C409-89C1-4974-B361-7235AF1B576D}"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74E2B40D-6448-43C2-834F-F60E03B258EC}" type="slidenum">
              <a:rPr lang="he-IL"/>
              <a:pPr>
                <a:defRPr/>
              </a:pPr>
              <a:t>‹#›</a:t>
            </a:fld>
            <a:endParaRPr lang="he-IL"/>
          </a:p>
        </p:txBody>
      </p:sp>
    </p:spTree>
    <p:extLst>
      <p:ext uri="{BB962C8B-B14F-4D97-AF65-F5344CB8AC3E}">
        <p14:creationId xmlns:p14="http://schemas.microsoft.com/office/powerpoint/2010/main" val="375266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B9E9F73-0D5C-4BEA-9E22-FD901D9262F4}" type="datetime8">
              <a:rPr lang="he-IL"/>
              <a:pPr>
                <a:defRPr/>
              </a:pPr>
              <a:t>07 נובמבר 18</a:t>
            </a:fld>
            <a:endParaRPr lang="he-IL"/>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9"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2EEC8D1A-7CAD-4A30-B7C9-576E4E89A978}" type="slidenum">
              <a:rPr lang="he-IL"/>
              <a:pPr>
                <a:defRPr/>
              </a:pPr>
              <a:t>‹#›</a:t>
            </a:fld>
            <a:endParaRPr lang="he-IL"/>
          </a:p>
        </p:txBody>
      </p:sp>
    </p:spTree>
    <p:extLst>
      <p:ext uri="{BB962C8B-B14F-4D97-AF65-F5344CB8AC3E}">
        <p14:creationId xmlns:p14="http://schemas.microsoft.com/office/powerpoint/2010/main" val="208479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119204281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BDA5C860-E1AF-4324-9F5B-6257106B21EF}" type="datetime8">
              <a:rPr lang="he-IL"/>
              <a:pPr>
                <a:defRPr/>
              </a:pPr>
              <a:t>07 נובמבר 18</a:t>
            </a:fld>
            <a:endParaRPr lang="he-IL"/>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5"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925462CA-7D31-4302-9DFE-16BA538C06F2}" type="slidenum">
              <a:rPr lang="he-IL"/>
              <a:pPr>
                <a:defRPr/>
              </a:pPr>
              <a:t>‹#›</a:t>
            </a:fld>
            <a:endParaRPr lang="he-IL"/>
          </a:p>
        </p:txBody>
      </p:sp>
    </p:spTree>
    <p:extLst>
      <p:ext uri="{BB962C8B-B14F-4D97-AF65-F5344CB8AC3E}">
        <p14:creationId xmlns:p14="http://schemas.microsoft.com/office/powerpoint/2010/main" val="1604943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3DB2D98F-CF3F-4F5D-9049-0C43C78227A3}" type="datetime8">
              <a:rPr lang="he-IL"/>
              <a:pPr>
                <a:defRPr/>
              </a:pPr>
              <a:t>07 נובמבר 18</a:t>
            </a:fld>
            <a:endParaRPr lang="he-IL"/>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4"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B28AAB5C-6A9B-4BDA-9F29-79079244E735}" type="slidenum">
              <a:rPr lang="he-IL"/>
              <a:pPr>
                <a:defRPr/>
              </a:pPr>
              <a:t>‹#›</a:t>
            </a:fld>
            <a:endParaRPr lang="he-IL"/>
          </a:p>
        </p:txBody>
      </p:sp>
    </p:spTree>
    <p:extLst>
      <p:ext uri="{BB962C8B-B14F-4D97-AF65-F5344CB8AC3E}">
        <p14:creationId xmlns:p14="http://schemas.microsoft.com/office/powerpoint/2010/main" val="3985301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3CA98F2F-F22E-4459-8FFA-67EA488F6EBB}"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ECB56E7C-710C-46B4-BF61-BF286E1CF42E}" type="slidenum">
              <a:rPr lang="he-IL"/>
              <a:pPr>
                <a:defRPr/>
              </a:pPr>
              <a:t>‹#›</a:t>
            </a:fld>
            <a:endParaRPr lang="he-IL"/>
          </a:p>
        </p:txBody>
      </p:sp>
    </p:spTree>
    <p:extLst>
      <p:ext uri="{BB962C8B-B14F-4D97-AF65-F5344CB8AC3E}">
        <p14:creationId xmlns:p14="http://schemas.microsoft.com/office/powerpoint/2010/main" val="1045627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Picture Placeholder 2"/>
          <p:cNvSpPr>
            <a:spLocks noGrp="1"/>
          </p:cNvSpPr>
          <p:nvPr>
            <p:ph type="pic" idx="1"/>
          </p:nvPr>
        </p:nvSpPr>
        <p:spPr>
          <a:xfrm>
            <a:off x="5183188" y="987425"/>
            <a:ext cx="6172200" cy="4873625"/>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CF47394F-041B-4927-9CCA-A70EB1CCB61C}"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42C9357-ADFF-49B4-A4C7-62FA5E27300F}" type="slidenum">
              <a:rPr lang="he-IL"/>
              <a:pPr>
                <a:defRPr/>
              </a:pPr>
              <a:t>‹#›</a:t>
            </a:fld>
            <a:endParaRPr lang="he-IL"/>
          </a:p>
        </p:txBody>
      </p:sp>
    </p:spTree>
    <p:extLst>
      <p:ext uri="{BB962C8B-B14F-4D97-AF65-F5344CB8AC3E}">
        <p14:creationId xmlns:p14="http://schemas.microsoft.com/office/powerpoint/2010/main" val="1503422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278882B-E74F-4D8B-9252-4D8385DEB7C4}"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863F6ADF-5458-4921-A8A8-2775AD24CCB2}" type="slidenum">
              <a:rPr lang="he-IL"/>
              <a:pPr>
                <a:defRPr/>
              </a:pPr>
              <a:t>‹#›</a:t>
            </a:fld>
            <a:endParaRPr lang="he-IL"/>
          </a:p>
        </p:txBody>
      </p:sp>
    </p:spTree>
    <p:extLst>
      <p:ext uri="{BB962C8B-B14F-4D97-AF65-F5344CB8AC3E}">
        <p14:creationId xmlns:p14="http://schemas.microsoft.com/office/powerpoint/2010/main" val="4209799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BD51D37D-0E31-41E4-81A0-4C99D3162650}"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6B938905-D88E-4580-A87B-E757DEC6A229}" type="slidenum">
              <a:rPr lang="he-IL"/>
              <a:pPr>
                <a:defRPr/>
              </a:pPr>
              <a:t>‹#›</a:t>
            </a:fld>
            <a:endParaRPr lang="he-IL"/>
          </a:p>
        </p:txBody>
      </p:sp>
    </p:spTree>
    <p:extLst>
      <p:ext uri="{BB962C8B-B14F-4D97-AF65-F5344CB8AC3E}">
        <p14:creationId xmlns:p14="http://schemas.microsoft.com/office/powerpoint/2010/main" val="104037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he-IL"/>
              <a:t>לחץ כדי לערוך סגנון כותרת של תבנית בסיס</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23872926-8A39-4265-9104-F938773093F5}"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923F2F9-203B-458C-B488-5ED6A95BBC86}" type="slidenum">
              <a:rPr lang="he-IL"/>
              <a:pPr>
                <a:defRPr/>
              </a:pPr>
              <a:t>‹#›</a:t>
            </a:fld>
            <a:endParaRPr lang="he-IL"/>
          </a:p>
        </p:txBody>
      </p:sp>
    </p:spTree>
    <p:extLst>
      <p:ext uri="{BB962C8B-B14F-4D97-AF65-F5344CB8AC3E}">
        <p14:creationId xmlns:p14="http://schemas.microsoft.com/office/powerpoint/2010/main" val="3860923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DE50E7CA-AF8A-4BB2-9205-6A43A797FA4D}"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0EF24D1F-D514-400C-BD15-719E45641E90}" type="slidenum">
              <a:rPr lang="he-IL"/>
              <a:pPr>
                <a:defRPr/>
              </a:pPr>
              <a:t>‹#›</a:t>
            </a:fld>
            <a:endParaRPr lang="he-IL"/>
          </a:p>
        </p:txBody>
      </p:sp>
    </p:spTree>
    <p:extLst>
      <p:ext uri="{BB962C8B-B14F-4D97-AF65-F5344CB8AC3E}">
        <p14:creationId xmlns:p14="http://schemas.microsoft.com/office/powerpoint/2010/main" val="3184363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22B7DB52-622D-4EFF-BC03-FA800431133C}"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370AE9C-E801-42ED-B06B-9325DDC4C61B}" type="slidenum">
              <a:rPr lang="he-IL"/>
              <a:pPr>
                <a:defRPr/>
              </a:pPr>
              <a:t>‹#›</a:t>
            </a:fld>
            <a:endParaRPr lang="he-IL"/>
          </a:p>
        </p:txBody>
      </p:sp>
    </p:spTree>
    <p:extLst>
      <p:ext uri="{BB962C8B-B14F-4D97-AF65-F5344CB8AC3E}">
        <p14:creationId xmlns:p14="http://schemas.microsoft.com/office/powerpoint/2010/main" val="4184645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F32C409-89C1-4974-B361-7235AF1B576D}"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74E2B40D-6448-43C2-834F-F60E03B258EC}" type="slidenum">
              <a:rPr lang="he-IL"/>
              <a:pPr>
                <a:defRPr/>
              </a:pPr>
              <a:t>‹#›</a:t>
            </a:fld>
            <a:endParaRPr lang="he-IL"/>
          </a:p>
        </p:txBody>
      </p:sp>
    </p:spTree>
    <p:extLst>
      <p:ext uri="{BB962C8B-B14F-4D97-AF65-F5344CB8AC3E}">
        <p14:creationId xmlns:p14="http://schemas.microsoft.com/office/powerpoint/2010/main" val="389496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147377127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B9E9F73-0D5C-4BEA-9E22-FD901D9262F4}" type="datetime8">
              <a:rPr lang="he-IL"/>
              <a:pPr>
                <a:defRPr/>
              </a:pPr>
              <a:t>07 נובמבר 18</a:t>
            </a:fld>
            <a:endParaRPr lang="he-IL"/>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9"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2EEC8D1A-7CAD-4A30-B7C9-576E4E89A978}" type="slidenum">
              <a:rPr lang="he-IL"/>
              <a:pPr>
                <a:defRPr/>
              </a:pPr>
              <a:t>‹#›</a:t>
            </a:fld>
            <a:endParaRPr lang="he-IL"/>
          </a:p>
        </p:txBody>
      </p:sp>
    </p:spTree>
    <p:extLst>
      <p:ext uri="{BB962C8B-B14F-4D97-AF65-F5344CB8AC3E}">
        <p14:creationId xmlns:p14="http://schemas.microsoft.com/office/powerpoint/2010/main" val="934493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BDA5C860-E1AF-4324-9F5B-6257106B21EF}" type="datetime8">
              <a:rPr lang="he-IL"/>
              <a:pPr>
                <a:defRPr/>
              </a:pPr>
              <a:t>07 נובמבר 18</a:t>
            </a:fld>
            <a:endParaRPr lang="he-IL"/>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5"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925462CA-7D31-4302-9DFE-16BA538C06F2}" type="slidenum">
              <a:rPr lang="he-IL"/>
              <a:pPr>
                <a:defRPr/>
              </a:pPr>
              <a:t>‹#›</a:t>
            </a:fld>
            <a:endParaRPr lang="he-IL"/>
          </a:p>
        </p:txBody>
      </p:sp>
    </p:spTree>
    <p:extLst>
      <p:ext uri="{BB962C8B-B14F-4D97-AF65-F5344CB8AC3E}">
        <p14:creationId xmlns:p14="http://schemas.microsoft.com/office/powerpoint/2010/main" val="2390320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3DB2D98F-CF3F-4F5D-9049-0C43C78227A3}" type="datetime8">
              <a:rPr lang="he-IL"/>
              <a:pPr>
                <a:defRPr/>
              </a:pPr>
              <a:t>07 נובמבר 18</a:t>
            </a:fld>
            <a:endParaRPr lang="he-IL"/>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4"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B28AAB5C-6A9B-4BDA-9F29-79079244E735}" type="slidenum">
              <a:rPr lang="he-IL"/>
              <a:pPr>
                <a:defRPr/>
              </a:pPr>
              <a:t>‹#›</a:t>
            </a:fld>
            <a:endParaRPr lang="he-IL"/>
          </a:p>
        </p:txBody>
      </p:sp>
    </p:spTree>
    <p:extLst>
      <p:ext uri="{BB962C8B-B14F-4D97-AF65-F5344CB8AC3E}">
        <p14:creationId xmlns:p14="http://schemas.microsoft.com/office/powerpoint/2010/main" val="529491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3CA98F2F-F22E-4459-8FFA-67EA488F6EBB}"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ECB56E7C-710C-46B4-BF61-BF286E1CF42E}" type="slidenum">
              <a:rPr lang="he-IL"/>
              <a:pPr>
                <a:defRPr/>
              </a:pPr>
              <a:t>‹#›</a:t>
            </a:fld>
            <a:endParaRPr lang="he-IL"/>
          </a:p>
        </p:txBody>
      </p:sp>
    </p:spTree>
    <p:extLst>
      <p:ext uri="{BB962C8B-B14F-4D97-AF65-F5344CB8AC3E}">
        <p14:creationId xmlns:p14="http://schemas.microsoft.com/office/powerpoint/2010/main" val="1633367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Picture Placeholder 2"/>
          <p:cNvSpPr>
            <a:spLocks noGrp="1"/>
          </p:cNvSpPr>
          <p:nvPr>
            <p:ph type="pic" idx="1"/>
          </p:nvPr>
        </p:nvSpPr>
        <p:spPr>
          <a:xfrm>
            <a:off x="5183188" y="987425"/>
            <a:ext cx="6172200" cy="4873625"/>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CF47394F-041B-4927-9CCA-A70EB1CCB61C}"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42C9357-ADFF-49B4-A4C7-62FA5E27300F}" type="slidenum">
              <a:rPr lang="he-IL"/>
              <a:pPr>
                <a:defRPr/>
              </a:pPr>
              <a:t>‹#›</a:t>
            </a:fld>
            <a:endParaRPr lang="he-IL"/>
          </a:p>
        </p:txBody>
      </p:sp>
    </p:spTree>
    <p:extLst>
      <p:ext uri="{BB962C8B-B14F-4D97-AF65-F5344CB8AC3E}">
        <p14:creationId xmlns:p14="http://schemas.microsoft.com/office/powerpoint/2010/main" val="1888757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278882B-E74F-4D8B-9252-4D8385DEB7C4}"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863F6ADF-5458-4921-A8A8-2775AD24CCB2}" type="slidenum">
              <a:rPr lang="he-IL"/>
              <a:pPr>
                <a:defRPr/>
              </a:pPr>
              <a:t>‹#›</a:t>
            </a:fld>
            <a:endParaRPr lang="he-IL"/>
          </a:p>
        </p:txBody>
      </p:sp>
    </p:spTree>
    <p:extLst>
      <p:ext uri="{BB962C8B-B14F-4D97-AF65-F5344CB8AC3E}">
        <p14:creationId xmlns:p14="http://schemas.microsoft.com/office/powerpoint/2010/main" val="665292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כותרת אנכית וטקס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405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he-IL"/>
              <a:t>לחץ כדי לערוך סגנון כותרת של תבנית בסיס</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23872926-8A39-4265-9104-F938773093F5}"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923F2F9-203B-458C-B488-5ED6A95BBC86}" type="slidenum">
              <a:rPr lang="he-IL"/>
              <a:pPr>
                <a:defRPr/>
              </a:pPr>
              <a:t>‹#›</a:t>
            </a:fld>
            <a:endParaRPr lang="he-IL"/>
          </a:p>
        </p:txBody>
      </p:sp>
    </p:spTree>
    <p:extLst>
      <p:ext uri="{BB962C8B-B14F-4D97-AF65-F5344CB8AC3E}">
        <p14:creationId xmlns:p14="http://schemas.microsoft.com/office/powerpoint/2010/main" val="690728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DE50E7CA-AF8A-4BB2-9205-6A43A797FA4D}"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0EF24D1F-D514-400C-BD15-719E45641E90}" type="slidenum">
              <a:rPr lang="he-IL"/>
              <a:pPr>
                <a:defRPr/>
              </a:pPr>
              <a:t>‹#›</a:t>
            </a:fld>
            <a:endParaRPr lang="he-IL"/>
          </a:p>
        </p:txBody>
      </p:sp>
    </p:spTree>
    <p:extLst>
      <p:ext uri="{BB962C8B-B14F-4D97-AF65-F5344CB8AC3E}">
        <p14:creationId xmlns:p14="http://schemas.microsoft.com/office/powerpoint/2010/main" val="1926195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22B7DB52-622D-4EFF-BC03-FA800431133C}"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370AE9C-E801-42ED-B06B-9325DDC4C61B}" type="slidenum">
              <a:rPr lang="he-IL"/>
              <a:pPr>
                <a:defRPr/>
              </a:pPr>
              <a:t>‹#›</a:t>
            </a:fld>
            <a:endParaRPr lang="he-IL"/>
          </a:p>
        </p:txBody>
      </p:sp>
    </p:spTree>
    <p:extLst>
      <p:ext uri="{BB962C8B-B14F-4D97-AF65-F5344CB8AC3E}">
        <p14:creationId xmlns:p14="http://schemas.microsoft.com/office/powerpoint/2010/main" val="279245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109253554"/>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F32C409-89C1-4974-B361-7235AF1B576D}"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74E2B40D-6448-43C2-834F-F60E03B258EC}" type="slidenum">
              <a:rPr lang="he-IL"/>
              <a:pPr>
                <a:defRPr/>
              </a:pPr>
              <a:t>‹#›</a:t>
            </a:fld>
            <a:endParaRPr lang="he-IL"/>
          </a:p>
        </p:txBody>
      </p:sp>
    </p:spTree>
    <p:extLst>
      <p:ext uri="{BB962C8B-B14F-4D97-AF65-F5344CB8AC3E}">
        <p14:creationId xmlns:p14="http://schemas.microsoft.com/office/powerpoint/2010/main" val="2781537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B9E9F73-0D5C-4BEA-9E22-FD901D9262F4}" type="datetime8">
              <a:rPr lang="he-IL"/>
              <a:pPr>
                <a:defRPr/>
              </a:pPr>
              <a:t>07 נובמבר 18</a:t>
            </a:fld>
            <a:endParaRPr lang="he-IL"/>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9"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2EEC8D1A-7CAD-4A30-B7C9-576E4E89A978}" type="slidenum">
              <a:rPr lang="he-IL"/>
              <a:pPr>
                <a:defRPr/>
              </a:pPr>
              <a:t>‹#›</a:t>
            </a:fld>
            <a:endParaRPr lang="he-IL"/>
          </a:p>
        </p:txBody>
      </p:sp>
    </p:spTree>
    <p:extLst>
      <p:ext uri="{BB962C8B-B14F-4D97-AF65-F5344CB8AC3E}">
        <p14:creationId xmlns:p14="http://schemas.microsoft.com/office/powerpoint/2010/main" val="2872077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BDA5C860-E1AF-4324-9F5B-6257106B21EF}" type="datetime8">
              <a:rPr lang="he-IL"/>
              <a:pPr>
                <a:defRPr/>
              </a:pPr>
              <a:t>07 נובמבר 18</a:t>
            </a:fld>
            <a:endParaRPr lang="he-IL"/>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5"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925462CA-7D31-4302-9DFE-16BA538C06F2}" type="slidenum">
              <a:rPr lang="he-IL"/>
              <a:pPr>
                <a:defRPr/>
              </a:pPr>
              <a:t>‹#›</a:t>
            </a:fld>
            <a:endParaRPr lang="he-IL"/>
          </a:p>
        </p:txBody>
      </p:sp>
    </p:spTree>
    <p:extLst>
      <p:ext uri="{BB962C8B-B14F-4D97-AF65-F5344CB8AC3E}">
        <p14:creationId xmlns:p14="http://schemas.microsoft.com/office/powerpoint/2010/main" val="988161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3DB2D98F-CF3F-4F5D-9049-0C43C78227A3}" type="datetime8">
              <a:rPr lang="he-IL"/>
              <a:pPr>
                <a:defRPr/>
              </a:pPr>
              <a:t>07 נובמבר 18</a:t>
            </a:fld>
            <a:endParaRPr lang="he-IL"/>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4"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B28AAB5C-6A9B-4BDA-9F29-79079244E735}" type="slidenum">
              <a:rPr lang="he-IL"/>
              <a:pPr>
                <a:defRPr/>
              </a:pPr>
              <a:t>‹#›</a:t>
            </a:fld>
            <a:endParaRPr lang="he-IL"/>
          </a:p>
        </p:txBody>
      </p:sp>
    </p:spTree>
    <p:extLst>
      <p:ext uri="{BB962C8B-B14F-4D97-AF65-F5344CB8AC3E}">
        <p14:creationId xmlns:p14="http://schemas.microsoft.com/office/powerpoint/2010/main" val="3128968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3CA98F2F-F22E-4459-8FFA-67EA488F6EBB}"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ECB56E7C-710C-46B4-BF61-BF286E1CF42E}" type="slidenum">
              <a:rPr lang="he-IL"/>
              <a:pPr>
                <a:defRPr/>
              </a:pPr>
              <a:t>‹#›</a:t>
            </a:fld>
            <a:endParaRPr lang="he-IL"/>
          </a:p>
        </p:txBody>
      </p:sp>
    </p:spTree>
    <p:extLst>
      <p:ext uri="{BB962C8B-B14F-4D97-AF65-F5344CB8AC3E}">
        <p14:creationId xmlns:p14="http://schemas.microsoft.com/office/powerpoint/2010/main" val="976103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Picture Placeholder 2"/>
          <p:cNvSpPr>
            <a:spLocks noGrp="1"/>
          </p:cNvSpPr>
          <p:nvPr>
            <p:ph type="pic" idx="1"/>
          </p:nvPr>
        </p:nvSpPr>
        <p:spPr>
          <a:xfrm>
            <a:off x="5183188" y="987425"/>
            <a:ext cx="6172200" cy="4873625"/>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CF47394F-041B-4927-9CCA-A70EB1CCB61C}"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42C9357-ADFF-49B4-A4C7-62FA5E27300F}" type="slidenum">
              <a:rPr lang="he-IL"/>
              <a:pPr>
                <a:defRPr/>
              </a:pPr>
              <a:t>‹#›</a:t>
            </a:fld>
            <a:endParaRPr lang="he-IL"/>
          </a:p>
        </p:txBody>
      </p:sp>
    </p:spTree>
    <p:extLst>
      <p:ext uri="{BB962C8B-B14F-4D97-AF65-F5344CB8AC3E}">
        <p14:creationId xmlns:p14="http://schemas.microsoft.com/office/powerpoint/2010/main" val="317454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278882B-E74F-4D8B-9252-4D8385DEB7C4}"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863F6ADF-5458-4921-A8A8-2775AD24CCB2}" type="slidenum">
              <a:rPr lang="he-IL"/>
              <a:pPr>
                <a:defRPr/>
              </a:pPr>
              <a:t>‹#›</a:t>
            </a:fld>
            <a:endParaRPr lang="he-IL"/>
          </a:p>
        </p:txBody>
      </p:sp>
    </p:spTree>
    <p:extLst>
      <p:ext uri="{BB962C8B-B14F-4D97-AF65-F5344CB8AC3E}">
        <p14:creationId xmlns:p14="http://schemas.microsoft.com/office/powerpoint/2010/main" val="1554637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כותרת אנכית וטקסט">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041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he-IL"/>
              <a:t>לחץ כדי לערוך סגנון כותרת של תבנית בסיס</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23872926-8A39-4265-9104-F938773093F5}"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923F2F9-203B-458C-B488-5ED6A95BBC86}" type="slidenum">
              <a:rPr lang="he-IL"/>
              <a:pPr>
                <a:defRPr/>
              </a:pPr>
              <a:t>‹#›</a:t>
            </a:fld>
            <a:endParaRPr lang="he-IL"/>
          </a:p>
        </p:txBody>
      </p:sp>
    </p:spTree>
    <p:extLst>
      <p:ext uri="{BB962C8B-B14F-4D97-AF65-F5344CB8AC3E}">
        <p14:creationId xmlns:p14="http://schemas.microsoft.com/office/powerpoint/2010/main" val="2148723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DE50E7CA-AF8A-4BB2-9205-6A43A797FA4D}"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0EF24D1F-D514-400C-BD15-719E45641E90}" type="slidenum">
              <a:rPr lang="he-IL"/>
              <a:pPr>
                <a:defRPr/>
              </a:pPr>
              <a:t>‹#›</a:t>
            </a:fld>
            <a:endParaRPr lang="he-IL"/>
          </a:p>
        </p:txBody>
      </p:sp>
    </p:spTree>
    <p:extLst>
      <p:ext uri="{BB962C8B-B14F-4D97-AF65-F5344CB8AC3E}">
        <p14:creationId xmlns:p14="http://schemas.microsoft.com/office/powerpoint/2010/main" val="200580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9"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24655916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22B7DB52-622D-4EFF-BC03-FA800431133C}"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370AE9C-E801-42ED-B06B-9325DDC4C61B}" type="slidenum">
              <a:rPr lang="he-IL"/>
              <a:pPr>
                <a:defRPr/>
              </a:pPr>
              <a:t>‹#›</a:t>
            </a:fld>
            <a:endParaRPr lang="he-IL"/>
          </a:p>
        </p:txBody>
      </p:sp>
    </p:spTree>
    <p:extLst>
      <p:ext uri="{BB962C8B-B14F-4D97-AF65-F5344CB8AC3E}">
        <p14:creationId xmlns:p14="http://schemas.microsoft.com/office/powerpoint/2010/main" val="348405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F32C409-89C1-4974-B361-7235AF1B576D}"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74E2B40D-6448-43C2-834F-F60E03B258EC}" type="slidenum">
              <a:rPr lang="he-IL"/>
              <a:pPr>
                <a:defRPr/>
              </a:pPr>
              <a:t>‹#›</a:t>
            </a:fld>
            <a:endParaRPr lang="he-IL"/>
          </a:p>
        </p:txBody>
      </p:sp>
    </p:spTree>
    <p:extLst>
      <p:ext uri="{BB962C8B-B14F-4D97-AF65-F5344CB8AC3E}">
        <p14:creationId xmlns:p14="http://schemas.microsoft.com/office/powerpoint/2010/main" val="2859982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B9E9F73-0D5C-4BEA-9E22-FD901D9262F4}" type="datetime8">
              <a:rPr lang="he-IL"/>
              <a:pPr>
                <a:defRPr/>
              </a:pPr>
              <a:t>07 נובמבר 18</a:t>
            </a:fld>
            <a:endParaRPr lang="he-IL"/>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9"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2EEC8D1A-7CAD-4A30-B7C9-576E4E89A978}" type="slidenum">
              <a:rPr lang="he-IL"/>
              <a:pPr>
                <a:defRPr/>
              </a:pPr>
              <a:t>‹#›</a:t>
            </a:fld>
            <a:endParaRPr lang="he-IL"/>
          </a:p>
        </p:txBody>
      </p:sp>
    </p:spTree>
    <p:extLst>
      <p:ext uri="{BB962C8B-B14F-4D97-AF65-F5344CB8AC3E}">
        <p14:creationId xmlns:p14="http://schemas.microsoft.com/office/powerpoint/2010/main" val="3325050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BDA5C860-E1AF-4324-9F5B-6257106B21EF}" type="datetime8">
              <a:rPr lang="he-IL"/>
              <a:pPr>
                <a:defRPr/>
              </a:pPr>
              <a:t>07 נובמבר 18</a:t>
            </a:fld>
            <a:endParaRPr lang="he-IL"/>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5"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925462CA-7D31-4302-9DFE-16BA538C06F2}" type="slidenum">
              <a:rPr lang="he-IL"/>
              <a:pPr>
                <a:defRPr/>
              </a:pPr>
              <a:t>‹#›</a:t>
            </a:fld>
            <a:endParaRPr lang="he-IL"/>
          </a:p>
        </p:txBody>
      </p:sp>
    </p:spTree>
    <p:extLst>
      <p:ext uri="{BB962C8B-B14F-4D97-AF65-F5344CB8AC3E}">
        <p14:creationId xmlns:p14="http://schemas.microsoft.com/office/powerpoint/2010/main" val="1540137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3DB2D98F-CF3F-4F5D-9049-0C43C78227A3}" type="datetime8">
              <a:rPr lang="he-IL"/>
              <a:pPr>
                <a:defRPr/>
              </a:pPr>
              <a:t>07 נובמבר 18</a:t>
            </a:fld>
            <a:endParaRPr lang="he-IL"/>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4"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B28AAB5C-6A9B-4BDA-9F29-79079244E735}" type="slidenum">
              <a:rPr lang="he-IL"/>
              <a:pPr>
                <a:defRPr/>
              </a:pPr>
              <a:t>‹#›</a:t>
            </a:fld>
            <a:endParaRPr lang="he-IL"/>
          </a:p>
        </p:txBody>
      </p:sp>
    </p:spTree>
    <p:extLst>
      <p:ext uri="{BB962C8B-B14F-4D97-AF65-F5344CB8AC3E}">
        <p14:creationId xmlns:p14="http://schemas.microsoft.com/office/powerpoint/2010/main" val="4174187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3CA98F2F-F22E-4459-8FFA-67EA488F6EBB}"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ECB56E7C-710C-46B4-BF61-BF286E1CF42E}" type="slidenum">
              <a:rPr lang="he-IL"/>
              <a:pPr>
                <a:defRPr/>
              </a:pPr>
              <a:t>‹#›</a:t>
            </a:fld>
            <a:endParaRPr lang="he-IL"/>
          </a:p>
        </p:txBody>
      </p:sp>
    </p:spTree>
    <p:extLst>
      <p:ext uri="{BB962C8B-B14F-4D97-AF65-F5344CB8AC3E}">
        <p14:creationId xmlns:p14="http://schemas.microsoft.com/office/powerpoint/2010/main" val="4039182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Picture Placeholder 2"/>
          <p:cNvSpPr>
            <a:spLocks noGrp="1"/>
          </p:cNvSpPr>
          <p:nvPr>
            <p:ph type="pic" idx="1"/>
          </p:nvPr>
        </p:nvSpPr>
        <p:spPr>
          <a:xfrm>
            <a:off x="5183188" y="987425"/>
            <a:ext cx="6172200" cy="4873625"/>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CF47394F-041B-4927-9CCA-A70EB1CCB61C}"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42C9357-ADFF-49B4-A4C7-62FA5E27300F}" type="slidenum">
              <a:rPr lang="he-IL"/>
              <a:pPr>
                <a:defRPr/>
              </a:pPr>
              <a:t>‹#›</a:t>
            </a:fld>
            <a:endParaRPr lang="he-IL"/>
          </a:p>
        </p:txBody>
      </p:sp>
    </p:spTree>
    <p:extLst>
      <p:ext uri="{BB962C8B-B14F-4D97-AF65-F5344CB8AC3E}">
        <p14:creationId xmlns:p14="http://schemas.microsoft.com/office/powerpoint/2010/main" val="1689273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278882B-E74F-4D8B-9252-4D8385DEB7C4}"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863F6ADF-5458-4921-A8A8-2775AD24CCB2}" type="slidenum">
              <a:rPr lang="he-IL"/>
              <a:pPr>
                <a:defRPr/>
              </a:pPr>
              <a:t>‹#›</a:t>
            </a:fld>
            <a:endParaRPr lang="he-IL"/>
          </a:p>
        </p:txBody>
      </p:sp>
    </p:spTree>
    <p:extLst>
      <p:ext uri="{BB962C8B-B14F-4D97-AF65-F5344CB8AC3E}">
        <p14:creationId xmlns:p14="http://schemas.microsoft.com/office/powerpoint/2010/main" val="32295870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BD51D37D-0E31-41E4-81A0-4C99D3162650}"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6B938905-D88E-4580-A87B-E757DEC6A229}" type="slidenum">
              <a:rPr lang="he-IL"/>
              <a:pPr>
                <a:defRPr/>
              </a:pPr>
              <a:t>‹#›</a:t>
            </a:fld>
            <a:endParaRPr lang="he-IL"/>
          </a:p>
        </p:txBody>
      </p:sp>
    </p:spTree>
    <p:extLst>
      <p:ext uri="{BB962C8B-B14F-4D97-AF65-F5344CB8AC3E}">
        <p14:creationId xmlns:p14="http://schemas.microsoft.com/office/powerpoint/2010/main" val="3189068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he-IL"/>
              <a:t>לחץ כדי לערוך סגנון כותרת של תבנית בסיס</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23872926-8A39-4265-9104-F938773093F5}"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923F2F9-203B-458C-B488-5ED6A95BBC86}" type="slidenum">
              <a:rPr lang="he-IL"/>
              <a:pPr>
                <a:defRPr/>
              </a:pPr>
              <a:t>‹#›</a:t>
            </a:fld>
            <a:endParaRPr lang="he-IL"/>
          </a:p>
        </p:txBody>
      </p:sp>
    </p:spTree>
    <p:extLst>
      <p:ext uri="{BB962C8B-B14F-4D97-AF65-F5344CB8AC3E}">
        <p14:creationId xmlns:p14="http://schemas.microsoft.com/office/powerpoint/2010/main" val="421086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5"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3245456210"/>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DE50E7CA-AF8A-4BB2-9205-6A43A797FA4D}"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0EF24D1F-D514-400C-BD15-719E45641E90}" type="slidenum">
              <a:rPr lang="he-IL"/>
              <a:pPr>
                <a:defRPr/>
              </a:pPr>
              <a:t>‹#›</a:t>
            </a:fld>
            <a:endParaRPr lang="he-IL"/>
          </a:p>
        </p:txBody>
      </p:sp>
    </p:spTree>
    <p:extLst>
      <p:ext uri="{BB962C8B-B14F-4D97-AF65-F5344CB8AC3E}">
        <p14:creationId xmlns:p14="http://schemas.microsoft.com/office/powerpoint/2010/main" val="23709147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22B7DB52-622D-4EFF-BC03-FA800431133C}"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370AE9C-E801-42ED-B06B-9325DDC4C61B}" type="slidenum">
              <a:rPr lang="he-IL"/>
              <a:pPr>
                <a:defRPr/>
              </a:pPr>
              <a:t>‹#›</a:t>
            </a:fld>
            <a:endParaRPr lang="he-IL"/>
          </a:p>
        </p:txBody>
      </p:sp>
    </p:spTree>
    <p:extLst>
      <p:ext uri="{BB962C8B-B14F-4D97-AF65-F5344CB8AC3E}">
        <p14:creationId xmlns:p14="http://schemas.microsoft.com/office/powerpoint/2010/main" val="17183861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F32C409-89C1-4974-B361-7235AF1B576D}"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74E2B40D-6448-43C2-834F-F60E03B258EC}" type="slidenum">
              <a:rPr lang="he-IL"/>
              <a:pPr>
                <a:defRPr/>
              </a:pPr>
              <a:t>‹#›</a:t>
            </a:fld>
            <a:endParaRPr lang="he-IL"/>
          </a:p>
        </p:txBody>
      </p:sp>
    </p:spTree>
    <p:extLst>
      <p:ext uri="{BB962C8B-B14F-4D97-AF65-F5344CB8AC3E}">
        <p14:creationId xmlns:p14="http://schemas.microsoft.com/office/powerpoint/2010/main" val="28082032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B9E9F73-0D5C-4BEA-9E22-FD901D9262F4}" type="datetime8">
              <a:rPr lang="he-IL"/>
              <a:pPr>
                <a:defRPr/>
              </a:pPr>
              <a:t>07 נובמבר 18</a:t>
            </a:fld>
            <a:endParaRPr lang="he-IL"/>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9"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2EEC8D1A-7CAD-4A30-B7C9-576E4E89A978}" type="slidenum">
              <a:rPr lang="he-IL"/>
              <a:pPr>
                <a:defRPr/>
              </a:pPr>
              <a:t>‹#›</a:t>
            </a:fld>
            <a:endParaRPr lang="he-IL"/>
          </a:p>
        </p:txBody>
      </p:sp>
    </p:spTree>
    <p:extLst>
      <p:ext uri="{BB962C8B-B14F-4D97-AF65-F5344CB8AC3E}">
        <p14:creationId xmlns:p14="http://schemas.microsoft.com/office/powerpoint/2010/main" val="2540223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BDA5C860-E1AF-4324-9F5B-6257106B21EF}" type="datetime8">
              <a:rPr lang="he-IL"/>
              <a:pPr>
                <a:defRPr/>
              </a:pPr>
              <a:t>07 נובמבר 18</a:t>
            </a:fld>
            <a:endParaRPr lang="he-IL"/>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5"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925462CA-7D31-4302-9DFE-16BA538C06F2}" type="slidenum">
              <a:rPr lang="he-IL"/>
              <a:pPr>
                <a:defRPr/>
              </a:pPr>
              <a:t>‹#›</a:t>
            </a:fld>
            <a:endParaRPr lang="he-IL"/>
          </a:p>
        </p:txBody>
      </p:sp>
    </p:spTree>
    <p:extLst>
      <p:ext uri="{BB962C8B-B14F-4D97-AF65-F5344CB8AC3E}">
        <p14:creationId xmlns:p14="http://schemas.microsoft.com/office/powerpoint/2010/main" val="3670354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3DB2D98F-CF3F-4F5D-9049-0C43C78227A3}" type="datetime8">
              <a:rPr lang="he-IL"/>
              <a:pPr>
                <a:defRPr/>
              </a:pPr>
              <a:t>07 נובמבר 18</a:t>
            </a:fld>
            <a:endParaRPr lang="he-IL"/>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4"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B28AAB5C-6A9B-4BDA-9F29-79079244E735}" type="slidenum">
              <a:rPr lang="he-IL"/>
              <a:pPr>
                <a:defRPr/>
              </a:pPr>
              <a:t>‹#›</a:t>
            </a:fld>
            <a:endParaRPr lang="he-IL"/>
          </a:p>
        </p:txBody>
      </p:sp>
    </p:spTree>
    <p:extLst>
      <p:ext uri="{BB962C8B-B14F-4D97-AF65-F5344CB8AC3E}">
        <p14:creationId xmlns:p14="http://schemas.microsoft.com/office/powerpoint/2010/main" val="40258646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3CA98F2F-F22E-4459-8FFA-67EA488F6EBB}"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ECB56E7C-710C-46B4-BF61-BF286E1CF42E}" type="slidenum">
              <a:rPr lang="he-IL"/>
              <a:pPr>
                <a:defRPr/>
              </a:pPr>
              <a:t>‹#›</a:t>
            </a:fld>
            <a:endParaRPr lang="he-IL"/>
          </a:p>
        </p:txBody>
      </p:sp>
    </p:spTree>
    <p:extLst>
      <p:ext uri="{BB962C8B-B14F-4D97-AF65-F5344CB8AC3E}">
        <p14:creationId xmlns:p14="http://schemas.microsoft.com/office/powerpoint/2010/main" val="23792952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Picture Placeholder 2"/>
          <p:cNvSpPr>
            <a:spLocks noGrp="1"/>
          </p:cNvSpPr>
          <p:nvPr>
            <p:ph type="pic" idx="1"/>
          </p:nvPr>
        </p:nvSpPr>
        <p:spPr>
          <a:xfrm>
            <a:off x="5183188" y="987425"/>
            <a:ext cx="6172200" cy="4873625"/>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CF47394F-041B-4927-9CCA-A70EB1CCB61C}" type="datetime8">
              <a:rPr lang="he-IL"/>
              <a:pPr>
                <a:defRPr/>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142C9357-ADFF-49B4-A4C7-62FA5E27300F}" type="slidenum">
              <a:rPr lang="he-IL"/>
              <a:pPr>
                <a:defRPr/>
              </a:pPr>
              <a:t>‹#›</a:t>
            </a:fld>
            <a:endParaRPr lang="he-IL"/>
          </a:p>
        </p:txBody>
      </p:sp>
    </p:spTree>
    <p:extLst>
      <p:ext uri="{BB962C8B-B14F-4D97-AF65-F5344CB8AC3E}">
        <p14:creationId xmlns:p14="http://schemas.microsoft.com/office/powerpoint/2010/main" val="2231033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F278882B-E74F-4D8B-9252-4D8385DEB7C4}"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863F6ADF-5458-4921-A8A8-2775AD24CCB2}" type="slidenum">
              <a:rPr lang="he-IL"/>
              <a:pPr>
                <a:defRPr/>
              </a:pPr>
              <a:t>‹#›</a:t>
            </a:fld>
            <a:endParaRPr lang="he-IL"/>
          </a:p>
        </p:txBody>
      </p:sp>
    </p:spTree>
    <p:extLst>
      <p:ext uri="{BB962C8B-B14F-4D97-AF65-F5344CB8AC3E}">
        <p14:creationId xmlns:p14="http://schemas.microsoft.com/office/powerpoint/2010/main" val="3167241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lvl1pPr>
          </a:lstStyle>
          <a:p>
            <a:pPr>
              <a:defRPr/>
            </a:pPr>
            <a:fld id="{BD51D37D-0E31-41E4-81A0-4C99D3162650}" type="datetime8">
              <a:rPr lang="he-IL"/>
              <a:pPr>
                <a:defRPr/>
              </a:pPr>
              <a:t>07 נובמבר 18</a:t>
            </a:fld>
            <a:endParaRPr lang="he-I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he-IL"/>
              <a:t>מכון </a:t>
            </a:r>
            <a:r>
              <a:rPr lang="en-US"/>
              <a:t>ERI</a:t>
            </a:r>
            <a:endParaRPr lang="he-IL"/>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pPr>
              <a:defRPr/>
            </a:pPr>
            <a:fld id="{6B938905-D88E-4580-A87B-E757DEC6A229}" type="slidenum">
              <a:rPr lang="he-IL"/>
              <a:pPr>
                <a:defRPr/>
              </a:pPr>
              <a:t>‹#›</a:t>
            </a:fld>
            <a:endParaRPr lang="he-IL"/>
          </a:p>
        </p:txBody>
      </p:sp>
    </p:spTree>
    <p:extLst>
      <p:ext uri="{BB962C8B-B14F-4D97-AF65-F5344CB8AC3E}">
        <p14:creationId xmlns:p14="http://schemas.microsoft.com/office/powerpoint/2010/main" val="338034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4"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11331150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36114485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Picture Placeholder 2"/>
          <p:cNvSpPr>
            <a:spLocks noGrp="1"/>
          </p:cNvSpPr>
          <p:nvPr>
            <p:ph type="pic" idx="1"/>
          </p:nvPr>
        </p:nvSpPr>
        <p:spPr>
          <a:xfrm>
            <a:off x="5183188" y="987425"/>
            <a:ext cx="6172200" cy="4873625"/>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p:cNvSpPr>
            <a:spLocks noGrp="1"/>
          </p:cNvSpPr>
          <p:nvPr>
            <p:ph type="dt" sz="half" idx="10"/>
          </p:nvPr>
        </p:nvSpPr>
        <p:spPr>
          <a:xfrm>
            <a:off x="8610600" y="6356350"/>
            <a:ext cx="2743200" cy="365125"/>
          </a:xfrm>
          <a:prstGeom prst="rect">
            <a:avLst/>
          </a:prstGeom>
        </p:spPr>
        <p:txBody>
          <a:bodyPr/>
          <a:lstStyle>
            <a:lvl1pPr>
              <a:defRPr/>
            </a:lvl1pPr>
          </a:lstStyle>
          <a:p>
            <a:fld id="{780636D3-0457-4D5D-92DC-0BF42992983C}" type="datetime8">
              <a:rPr lang="he-IL" smtClean="0"/>
              <a:pPr/>
              <a:t>07 נובמבר 18</a:t>
            </a:fld>
            <a:endParaRPr lang="he-IL"/>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he-IL"/>
              <a:t>מכון </a:t>
            </a:r>
            <a:r>
              <a:rPr lang="en-US"/>
              <a:t>ERI</a:t>
            </a:r>
            <a:endParaRPr lang="he-IL"/>
          </a:p>
        </p:txBody>
      </p:sp>
      <p:sp>
        <p:nvSpPr>
          <p:cNvPr id="7" name="Slide Number Placeholder 5"/>
          <p:cNvSpPr>
            <a:spLocks noGrp="1"/>
          </p:cNvSpPr>
          <p:nvPr>
            <p:ph type="sldNum" sz="quarter" idx="12"/>
          </p:nvPr>
        </p:nvSpPr>
        <p:spPr>
          <a:xfrm>
            <a:off x="838200" y="6356350"/>
            <a:ext cx="2743200" cy="365125"/>
          </a:xfrm>
          <a:prstGeom prst="rect">
            <a:avLst/>
          </a:prstGeom>
        </p:spPr>
        <p:txBody>
          <a:bodyPr/>
          <a:lstStyle>
            <a:lvl1pPr>
              <a:defRPr/>
            </a:lvl1pPr>
          </a:lstStyle>
          <a:p>
            <a:fld id="{3A17C4B4-A47C-4B77-B208-E9E6ECC6A448}" type="slidenum">
              <a:rPr lang="he-IL" smtClean="0"/>
              <a:pPr/>
              <a:t>‹#›</a:t>
            </a:fld>
            <a:endParaRPr lang="he-IL"/>
          </a:p>
        </p:txBody>
      </p:sp>
    </p:spTree>
    <p:extLst>
      <p:ext uri="{BB962C8B-B14F-4D97-AF65-F5344CB8AC3E}">
        <p14:creationId xmlns:p14="http://schemas.microsoft.com/office/powerpoint/2010/main" val="27878574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מלבן 27"/>
          <p:cNvSpPr/>
          <p:nvPr userDrawn="1"/>
        </p:nvSpPr>
        <p:spPr>
          <a:xfrm>
            <a:off x="0" y="0"/>
            <a:ext cx="12192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9" name="Picture 3"/>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07221" y="5720046"/>
            <a:ext cx="1700407" cy="955873"/>
          </a:xfrm>
          <a:prstGeom prst="rect">
            <a:avLst/>
          </a:prstGeom>
        </p:spPr>
      </p:pic>
      <p:sp>
        <p:nvSpPr>
          <p:cNvPr id="30" name="מלבן 29"/>
          <p:cNvSpPr/>
          <p:nvPr userDrawn="1"/>
        </p:nvSpPr>
        <p:spPr>
          <a:xfrm>
            <a:off x="1845944" y="6442709"/>
            <a:ext cx="10000431" cy="111847"/>
          </a:xfrm>
          <a:prstGeom prst="rect">
            <a:avLst/>
          </a:prstGeom>
          <a:gradFill>
            <a:gsLst>
              <a:gs pos="0">
                <a:srgbClr val="A64977"/>
              </a:gs>
              <a:gs pos="100000">
                <a:srgbClr val="5E8CC8"/>
              </a:gs>
              <a:gs pos="38000">
                <a:srgbClr val="F7C027"/>
              </a:gs>
              <a:gs pos="71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Tree>
    <p:extLst>
      <p:ext uri="{BB962C8B-B14F-4D97-AF65-F5344CB8AC3E}">
        <p14:creationId xmlns:p14="http://schemas.microsoft.com/office/powerpoint/2010/main" val="426660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r" rtl="1" eaLnBrk="1" fontAlgn="base" hangingPunct="1">
        <a:lnSpc>
          <a:spcPct val="90000"/>
        </a:lnSpc>
        <a:spcBef>
          <a:spcPct val="0"/>
        </a:spcBef>
        <a:spcAft>
          <a:spcPct val="0"/>
        </a:spcAft>
        <a:defRPr sz="4400" kern="1200">
          <a:solidFill>
            <a:schemeClr val="tx1"/>
          </a:solidFill>
          <a:latin typeface="+mj-lt"/>
          <a:ea typeface="+mj-ea"/>
          <a:cs typeface="+mj-cs"/>
        </a:defRPr>
      </a:lvl1pPr>
      <a:lvl2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מלבן 3"/>
          <p:cNvSpPr/>
          <p:nvPr userDrawn="1"/>
        </p:nvSpPr>
        <p:spPr>
          <a:xfrm>
            <a:off x="0" y="0"/>
            <a:ext cx="12192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Picture 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07221" y="5720046"/>
            <a:ext cx="1700407" cy="955873"/>
          </a:xfrm>
          <a:prstGeom prst="rect">
            <a:avLst/>
          </a:prstGeom>
        </p:spPr>
      </p:pic>
      <p:sp>
        <p:nvSpPr>
          <p:cNvPr id="6" name="מלבן 5"/>
          <p:cNvSpPr/>
          <p:nvPr userDrawn="1"/>
        </p:nvSpPr>
        <p:spPr>
          <a:xfrm>
            <a:off x="1845944" y="6442709"/>
            <a:ext cx="10000431" cy="111847"/>
          </a:xfrm>
          <a:prstGeom prst="rect">
            <a:avLst/>
          </a:prstGeom>
          <a:gradFill>
            <a:gsLst>
              <a:gs pos="0">
                <a:srgbClr val="A64977"/>
              </a:gs>
              <a:gs pos="100000">
                <a:srgbClr val="5E8CC8"/>
              </a:gs>
              <a:gs pos="38000">
                <a:srgbClr val="F7C027"/>
              </a:gs>
              <a:gs pos="71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5" name="Shape 128"/>
          <p:cNvSpPr/>
          <p:nvPr userDrawn="1"/>
        </p:nvSpPr>
        <p:spPr>
          <a:xfrm>
            <a:off x="380247" y="884723"/>
            <a:ext cx="11466128" cy="0"/>
          </a:xfrm>
          <a:prstGeom prst="line">
            <a:avLst/>
          </a:prstGeom>
          <a:ln w="28575">
            <a:solidFill>
              <a:srgbClr val="F2F2F2"/>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16" name="Shape 119"/>
          <p:cNvSpPr/>
          <p:nvPr userDrawn="1"/>
        </p:nvSpPr>
        <p:spPr>
          <a:xfrm>
            <a:off x="941441" y="348319"/>
            <a:ext cx="462486" cy="462486"/>
          </a:xfrm>
          <a:prstGeom prst="ellipse">
            <a:avLst/>
          </a:prstGeom>
          <a:solidFill>
            <a:schemeClr val="bg1"/>
          </a:solidFill>
          <a:ln w="28575">
            <a:solidFill>
              <a:srgbClr val="F2F2F2"/>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17" name="Shape 118"/>
          <p:cNvSpPr>
            <a:spLocks noGrp="1"/>
          </p:cNvSpPr>
          <p:nvPr>
            <p:ph type="sldNum" sz="quarter" idx="4"/>
          </p:nvPr>
        </p:nvSpPr>
        <p:spPr>
          <a:xfrm>
            <a:off x="858830" y="390734"/>
            <a:ext cx="554160" cy="400046"/>
          </a:xfrm>
          <a:prstGeom prst="rect">
            <a:avLst/>
          </a:prstGeom>
        </p:spPr>
        <p:txBody>
          <a:bodyPr anchor="ctr"/>
          <a:lstStyle>
            <a:lvl1pPr marL="0" algn="r" defTabSz="914400" rtl="1" eaLnBrk="1" latinLnBrk="0" hangingPunct="1">
              <a:defRPr lang="he-IL" sz="1800" b="1" kern="1200" smtClean="0">
                <a:solidFill>
                  <a:schemeClr val="bg1">
                    <a:lumMod val="65000"/>
                  </a:schemeClr>
                </a:solidFill>
                <a:latin typeface="Geomanist Regular"/>
                <a:ea typeface="+mn-ea"/>
                <a:cs typeface="+mn-cs"/>
              </a:defRPr>
            </a:lvl1pPr>
          </a:lstStyle>
          <a:p>
            <a:pPr>
              <a:defRPr/>
            </a:pPr>
            <a:fld id="{3A17C4B4-A47C-4B77-B208-E9E6ECC6A448}" type="slidenum">
              <a:rPr lang="he-IL" smtClean="0"/>
              <a:pPr>
                <a:defRPr/>
              </a:pPr>
              <a:t>‹#›</a:t>
            </a:fld>
            <a:endParaRPr lang="he-IL" dirty="0"/>
          </a:p>
        </p:txBody>
      </p:sp>
      <p:grpSp>
        <p:nvGrpSpPr>
          <p:cNvPr id="18" name="Group 122">
            <a:hlinkClick r:id="" action="ppaction://hlinkshowjump?jump=nextslide"/>
          </p:cNvPr>
          <p:cNvGrpSpPr/>
          <p:nvPr userDrawn="1"/>
        </p:nvGrpSpPr>
        <p:grpSpPr>
          <a:xfrm>
            <a:off x="1501154" y="348319"/>
            <a:ext cx="462486" cy="462486"/>
            <a:chOff x="0" y="0"/>
            <a:chExt cx="593321" cy="593321"/>
          </a:xfrm>
        </p:grpSpPr>
        <p:sp>
          <p:nvSpPr>
            <p:cNvPr id="19" name="Shape 120"/>
            <p:cNvSpPr/>
            <p:nvPr/>
          </p:nvSpPr>
          <p:spPr>
            <a:xfrm>
              <a:off x="0" y="0"/>
              <a:ext cx="593322" cy="593322"/>
            </a:xfrm>
            <a:prstGeom prst="ellipse">
              <a:avLst/>
            </a:prstGeom>
            <a:solidFill>
              <a:srgbClr val="F2F2F2"/>
            </a:solidFill>
            <a:ln w="28575" cap="flat">
              <a:solidFill>
                <a:srgbClr val="F2F2F2"/>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20" name="Shape 12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28575"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grpSp>
        <p:nvGrpSpPr>
          <p:cNvPr id="21" name="Group 125">
            <a:hlinkClick r:id="" action="ppaction://hlinkshowjump?jump=previousslide"/>
          </p:cNvPr>
          <p:cNvGrpSpPr/>
          <p:nvPr userDrawn="1"/>
        </p:nvGrpSpPr>
        <p:grpSpPr>
          <a:xfrm>
            <a:off x="390790" y="348319"/>
            <a:ext cx="462486" cy="462486"/>
            <a:chOff x="0" y="0"/>
            <a:chExt cx="593321" cy="593321"/>
          </a:xfrm>
        </p:grpSpPr>
        <p:sp>
          <p:nvSpPr>
            <p:cNvPr id="22" name="Shape 123"/>
            <p:cNvSpPr/>
            <p:nvPr/>
          </p:nvSpPr>
          <p:spPr>
            <a:xfrm>
              <a:off x="0" y="0"/>
              <a:ext cx="593322" cy="593322"/>
            </a:xfrm>
            <a:prstGeom prst="ellipse">
              <a:avLst/>
            </a:prstGeom>
            <a:solidFill>
              <a:schemeClr val="bg1">
                <a:lumMod val="95000"/>
              </a:schemeClr>
            </a:solidFill>
            <a:ln w="28575" cap="flat">
              <a:solidFill>
                <a:srgbClr val="F2F2F2"/>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25" name="Shape 12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28575"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spTree>
    <p:extLst>
      <p:ext uri="{BB962C8B-B14F-4D97-AF65-F5344CB8AC3E}">
        <p14:creationId xmlns:p14="http://schemas.microsoft.com/office/powerpoint/2010/main" val="15547550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r" rtl="1" eaLnBrk="1" fontAlgn="base" hangingPunct="1">
        <a:lnSpc>
          <a:spcPct val="90000"/>
        </a:lnSpc>
        <a:spcBef>
          <a:spcPct val="0"/>
        </a:spcBef>
        <a:spcAft>
          <a:spcPct val="0"/>
        </a:spcAft>
        <a:defRPr sz="4400" kern="1200">
          <a:solidFill>
            <a:schemeClr val="tx1"/>
          </a:solidFill>
          <a:latin typeface="+mj-lt"/>
          <a:ea typeface="+mj-ea"/>
          <a:cs typeface="+mj-cs"/>
        </a:defRPr>
      </a:lvl1pPr>
      <a:lvl2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מלבן 14"/>
          <p:cNvSpPr/>
          <p:nvPr userDrawn="1"/>
        </p:nvSpPr>
        <p:spPr>
          <a:xfrm>
            <a:off x="0" y="0"/>
            <a:ext cx="12192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Shape 119"/>
          <p:cNvSpPr/>
          <p:nvPr userDrawn="1"/>
        </p:nvSpPr>
        <p:spPr>
          <a:xfrm>
            <a:off x="941441" y="348319"/>
            <a:ext cx="462486" cy="462486"/>
          </a:xfrm>
          <a:prstGeom prst="ellipse">
            <a:avLst/>
          </a:prstGeom>
          <a:solidFill>
            <a:schemeClr val="bg1"/>
          </a:solidFill>
          <a:ln w="28575">
            <a:solidFill>
              <a:srgbClr val="F2F2F2"/>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pic>
        <p:nvPicPr>
          <p:cNvPr id="18" name="Picture 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07221" y="5720046"/>
            <a:ext cx="1700407" cy="955873"/>
          </a:xfrm>
          <a:prstGeom prst="rect">
            <a:avLst/>
          </a:prstGeom>
        </p:spPr>
      </p:pic>
      <p:sp>
        <p:nvSpPr>
          <p:cNvPr id="19" name="מלבן 18"/>
          <p:cNvSpPr/>
          <p:nvPr userDrawn="1"/>
        </p:nvSpPr>
        <p:spPr>
          <a:xfrm>
            <a:off x="1845944" y="6442709"/>
            <a:ext cx="10000431" cy="111847"/>
          </a:xfrm>
          <a:prstGeom prst="rect">
            <a:avLst/>
          </a:prstGeom>
          <a:gradFill>
            <a:gsLst>
              <a:gs pos="0">
                <a:srgbClr val="A64977"/>
              </a:gs>
              <a:gs pos="100000">
                <a:srgbClr val="5E8CC8"/>
              </a:gs>
              <a:gs pos="38000">
                <a:srgbClr val="F7C027"/>
              </a:gs>
              <a:gs pos="71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20" name="Shape 118"/>
          <p:cNvSpPr>
            <a:spLocks noGrp="1"/>
          </p:cNvSpPr>
          <p:nvPr>
            <p:ph type="sldNum" sz="quarter" idx="4"/>
          </p:nvPr>
        </p:nvSpPr>
        <p:spPr>
          <a:xfrm>
            <a:off x="858830" y="390734"/>
            <a:ext cx="554160" cy="400046"/>
          </a:xfrm>
          <a:prstGeom prst="rect">
            <a:avLst/>
          </a:prstGeom>
        </p:spPr>
        <p:txBody>
          <a:bodyPr anchor="ctr"/>
          <a:lstStyle>
            <a:lvl1pPr marL="0" algn="r" defTabSz="914400" rtl="1" eaLnBrk="1" latinLnBrk="0" hangingPunct="1">
              <a:defRPr lang="he-IL" sz="1800" b="1" kern="1200" smtClean="0">
                <a:solidFill>
                  <a:schemeClr val="bg1">
                    <a:lumMod val="65000"/>
                  </a:schemeClr>
                </a:solidFill>
                <a:latin typeface="Geomanist Regular"/>
                <a:ea typeface="+mn-ea"/>
                <a:cs typeface="+mn-cs"/>
              </a:defRPr>
            </a:lvl1pPr>
          </a:lstStyle>
          <a:p>
            <a:pPr>
              <a:defRPr/>
            </a:pPr>
            <a:fld id="{3A17C4B4-A47C-4B77-B208-E9E6ECC6A448}" type="slidenum">
              <a:rPr lang="he-IL" smtClean="0"/>
              <a:pPr>
                <a:defRPr/>
              </a:pPr>
              <a:t>‹#›</a:t>
            </a:fld>
            <a:endParaRPr lang="he-IL" dirty="0"/>
          </a:p>
        </p:txBody>
      </p:sp>
      <p:grpSp>
        <p:nvGrpSpPr>
          <p:cNvPr id="22" name="Group 122">
            <a:hlinkClick r:id="" action="ppaction://hlinkshowjump?jump=nextslide"/>
          </p:cNvPr>
          <p:cNvGrpSpPr/>
          <p:nvPr userDrawn="1"/>
        </p:nvGrpSpPr>
        <p:grpSpPr>
          <a:xfrm>
            <a:off x="1501154" y="348319"/>
            <a:ext cx="462486" cy="462486"/>
            <a:chOff x="0" y="0"/>
            <a:chExt cx="593321" cy="593321"/>
          </a:xfrm>
        </p:grpSpPr>
        <p:sp>
          <p:nvSpPr>
            <p:cNvPr id="25" name="Shape 120"/>
            <p:cNvSpPr/>
            <p:nvPr/>
          </p:nvSpPr>
          <p:spPr>
            <a:xfrm>
              <a:off x="0" y="0"/>
              <a:ext cx="593322" cy="593322"/>
            </a:xfrm>
            <a:prstGeom prst="ellipse">
              <a:avLst/>
            </a:prstGeom>
            <a:solidFill>
              <a:srgbClr val="F2F2F2"/>
            </a:solidFill>
            <a:ln w="28575" cap="flat">
              <a:solidFill>
                <a:srgbClr val="F2F2F2"/>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26" name="Shape 12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28575"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grpSp>
        <p:nvGrpSpPr>
          <p:cNvPr id="27" name="Group 125">
            <a:hlinkClick r:id="" action="ppaction://hlinkshowjump?jump=previousslide"/>
          </p:cNvPr>
          <p:cNvGrpSpPr/>
          <p:nvPr userDrawn="1"/>
        </p:nvGrpSpPr>
        <p:grpSpPr>
          <a:xfrm>
            <a:off x="390790" y="348319"/>
            <a:ext cx="462486" cy="462486"/>
            <a:chOff x="0" y="0"/>
            <a:chExt cx="593321" cy="593321"/>
          </a:xfrm>
        </p:grpSpPr>
        <p:sp>
          <p:nvSpPr>
            <p:cNvPr id="28" name="Shape 123"/>
            <p:cNvSpPr/>
            <p:nvPr/>
          </p:nvSpPr>
          <p:spPr>
            <a:xfrm>
              <a:off x="0" y="0"/>
              <a:ext cx="593322" cy="593322"/>
            </a:xfrm>
            <a:prstGeom prst="ellipse">
              <a:avLst/>
            </a:prstGeom>
            <a:solidFill>
              <a:schemeClr val="bg1">
                <a:lumMod val="95000"/>
              </a:schemeClr>
            </a:solidFill>
            <a:ln w="28575" cap="flat">
              <a:solidFill>
                <a:srgbClr val="F2F2F2"/>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29" name="Shape 12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28575"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sp>
        <p:nvSpPr>
          <p:cNvPr id="30" name="Shape 128"/>
          <p:cNvSpPr/>
          <p:nvPr userDrawn="1"/>
        </p:nvSpPr>
        <p:spPr>
          <a:xfrm>
            <a:off x="380247" y="884723"/>
            <a:ext cx="11466128" cy="0"/>
          </a:xfrm>
          <a:prstGeom prst="line">
            <a:avLst/>
          </a:prstGeom>
          <a:ln w="28575">
            <a:solidFill>
              <a:srgbClr val="F2F2F2"/>
            </a:solidFill>
            <a:miter lim="400000"/>
          </a:ln>
        </p:spPr>
        <p:txBody>
          <a:bodyPr lIns="25401" tIns="25401" rIns="25401" bIns="25401" anchor="ctr"/>
          <a:lstStyle/>
          <a:p>
            <a:pPr lvl="0" algn="ctr" defTabSz="412740" fontAlgn="auto">
              <a:spcBef>
                <a:spcPts val="0"/>
              </a:spcBef>
              <a:spcAft>
                <a:spcPts val="0"/>
              </a:spcAft>
            </a:pPr>
            <a:endParaRPr sz="1600" kern="0">
              <a:solidFill>
                <a:srgbClr val="000000"/>
              </a:solidFill>
              <a:latin typeface="Helvetica Light"/>
              <a:sym typeface="Helvetica Light"/>
            </a:endParaRPr>
          </a:p>
        </p:txBody>
      </p:sp>
    </p:spTree>
    <p:extLst>
      <p:ext uri="{BB962C8B-B14F-4D97-AF65-F5344CB8AC3E}">
        <p14:creationId xmlns:p14="http://schemas.microsoft.com/office/powerpoint/2010/main" val="37751975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r" rtl="1" eaLnBrk="1" fontAlgn="base" hangingPunct="1">
        <a:lnSpc>
          <a:spcPct val="90000"/>
        </a:lnSpc>
        <a:spcBef>
          <a:spcPct val="0"/>
        </a:spcBef>
        <a:spcAft>
          <a:spcPct val="0"/>
        </a:spcAft>
        <a:defRPr sz="4400" kern="1200">
          <a:solidFill>
            <a:schemeClr val="tx1"/>
          </a:solidFill>
          <a:latin typeface="+mj-lt"/>
          <a:ea typeface="+mj-ea"/>
          <a:cs typeface="+mj-cs"/>
        </a:defRPr>
      </a:lvl1pPr>
      <a:lvl2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מלבן 12"/>
          <p:cNvSpPr/>
          <p:nvPr userDrawn="1"/>
        </p:nvSpPr>
        <p:spPr>
          <a:xfrm>
            <a:off x="0" y="0"/>
            <a:ext cx="12192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07221" y="5720046"/>
            <a:ext cx="1700407" cy="955873"/>
          </a:xfrm>
          <a:prstGeom prst="rect">
            <a:avLst/>
          </a:prstGeom>
        </p:spPr>
      </p:pic>
      <p:sp>
        <p:nvSpPr>
          <p:cNvPr id="15" name="מלבן 14"/>
          <p:cNvSpPr/>
          <p:nvPr userDrawn="1"/>
        </p:nvSpPr>
        <p:spPr>
          <a:xfrm>
            <a:off x="1845944" y="6442709"/>
            <a:ext cx="10000431" cy="111847"/>
          </a:xfrm>
          <a:prstGeom prst="rect">
            <a:avLst/>
          </a:prstGeom>
          <a:gradFill>
            <a:gsLst>
              <a:gs pos="0">
                <a:srgbClr val="A64977"/>
              </a:gs>
              <a:gs pos="100000">
                <a:srgbClr val="5E8CC8"/>
              </a:gs>
              <a:gs pos="38000">
                <a:srgbClr val="F7C027"/>
              </a:gs>
              <a:gs pos="71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6" name="Shape 118"/>
          <p:cNvSpPr>
            <a:spLocks noGrp="1"/>
          </p:cNvSpPr>
          <p:nvPr>
            <p:ph type="sldNum" sz="quarter" idx="4"/>
          </p:nvPr>
        </p:nvSpPr>
        <p:spPr>
          <a:xfrm>
            <a:off x="945505" y="390734"/>
            <a:ext cx="407344" cy="400046"/>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3A17C4B4-A47C-4B77-B208-E9E6ECC6A448}" type="slidenum">
              <a:rPr lang="he-IL" smtClean="0"/>
              <a:pPr/>
              <a:t>‹#›</a:t>
            </a:fld>
            <a:endParaRPr lang="he-IL"/>
          </a:p>
        </p:txBody>
      </p:sp>
      <p:sp>
        <p:nvSpPr>
          <p:cNvPr id="17" name="Shape 119"/>
          <p:cNvSpPr/>
          <p:nvPr userDrawn="1"/>
        </p:nvSpPr>
        <p:spPr>
          <a:xfrm>
            <a:off x="941441" y="348319"/>
            <a:ext cx="462486" cy="462486"/>
          </a:xfrm>
          <a:prstGeom prst="ellipse">
            <a:avLst/>
          </a:prstGeom>
          <a:ln w="12700">
            <a:solidFill>
              <a:schemeClr val="bg1">
                <a:lumMod val="75000"/>
              </a:schemeClr>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nvGrpSpPr>
          <p:cNvPr id="18" name="Group 122">
            <a:hlinkClick r:id="" action="ppaction://hlinkshowjump?jump=nextslide"/>
          </p:cNvPr>
          <p:cNvGrpSpPr/>
          <p:nvPr userDrawn="1"/>
        </p:nvGrpSpPr>
        <p:grpSpPr>
          <a:xfrm>
            <a:off x="1501154" y="348319"/>
            <a:ext cx="462486" cy="462486"/>
            <a:chOff x="0" y="0"/>
            <a:chExt cx="593321" cy="593321"/>
          </a:xfrm>
        </p:grpSpPr>
        <p:sp>
          <p:nvSpPr>
            <p:cNvPr id="19" name="Shape 120"/>
            <p:cNvSpPr/>
            <p:nvPr/>
          </p:nvSpPr>
          <p:spPr>
            <a:xfrm>
              <a:off x="0" y="0"/>
              <a:ext cx="593322" cy="593322"/>
            </a:xfrm>
            <a:prstGeom prst="ellipse">
              <a:avLst/>
            </a:prstGeom>
            <a:noFill/>
            <a:ln w="12700"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20" name="Shape 12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grpSp>
        <p:nvGrpSpPr>
          <p:cNvPr id="21" name="Group 125">
            <a:hlinkClick r:id="" action="ppaction://hlinkshowjump?jump=previousslide"/>
          </p:cNvPr>
          <p:cNvGrpSpPr/>
          <p:nvPr userDrawn="1"/>
        </p:nvGrpSpPr>
        <p:grpSpPr>
          <a:xfrm>
            <a:off x="390790" y="348319"/>
            <a:ext cx="462486" cy="462486"/>
            <a:chOff x="0" y="0"/>
            <a:chExt cx="593321" cy="593321"/>
          </a:xfrm>
        </p:grpSpPr>
        <p:sp>
          <p:nvSpPr>
            <p:cNvPr id="22" name="Shape 123"/>
            <p:cNvSpPr/>
            <p:nvPr/>
          </p:nvSpPr>
          <p:spPr>
            <a:xfrm>
              <a:off x="0" y="0"/>
              <a:ext cx="593322" cy="593322"/>
            </a:xfrm>
            <a:prstGeom prst="ellipse">
              <a:avLst/>
            </a:prstGeom>
            <a:noFill/>
            <a:ln w="12700"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25" name="Shape 12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chemeClr val="bg1">
                  <a:lumMod val="75000"/>
                </a:schemeClr>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sp>
        <p:nvSpPr>
          <p:cNvPr id="26" name="Shape 128"/>
          <p:cNvSpPr/>
          <p:nvPr userDrawn="1"/>
        </p:nvSpPr>
        <p:spPr>
          <a:xfrm>
            <a:off x="380247" y="884723"/>
            <a:ext cx="11466128" cy="0"/>
          </a:xfrm>
          <a:prstGeom prst="line">
            <a:avLst/>
          </a:prstGeom>
          <a:ln w="12700">
            <a:solidFill>
              <a:schemeClr val="bg1">
                <a:lumMod val="75000"/>
              </a:schemeClr>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Tree>
    <p:extLst>
      <p:ext uri="{BB962C8B-B14F-4D97-AF65-F5344CB8AC3E}">
        <p14:creationId xmlns:p14="http://schemas.microsoft.com/office/powerpoint/2010/main" val="15305066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r" rtl="1" eaLnBrk="1" fontAlgn="base" hangingPunct="1">
        <a:lnSpc>
          <a:spcPct val="90000"/>
        </a:lnSpc>
        <a:spcBef>
          <a:spcPct val="0"/>
        </a:spcBef>
        <a:spcAft>
          <a:spcPct val="0"/>
        </a:spcAft>
        <a:defRPr sz="4400" kern="1200">
          <a:solidFill>
            <a:schemeClr val="tx1"/>
          </a:solidFill>
          <a:latin typeface="+mj-lt"/>
          <a:ea typeface="+mj-ea"/>
          <a:cs typeface="+mj-cs"/>
        </a:defRPr>
      </a:lvl1pPr>
      <a:lvl2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תמונה 3"/>
          <p:cNvPicPr>
            <a:picLocks noChangeAspect="1"/>
          </p:cNvPicPr>
          <p:nvPr userDrawn="1"/>
        </p:nvPicPr>
        <p:blipFill rotWithShape="1">
          <a:blip r:embed="rId13" cstate="screen">
            <a:extLst>
              <a:ext uri="{28A0092B-C50C-407E-A947-70E740481C1C}">
                <a14:useLocalDpi xmlns:a14="http://schemas.microsoft.com/office/drawing/2010/main"/>
              </a:ext>
            </a:extLst>
          </a:blip>
          <a:srcRect l="-41386"/>
          <a:stretch/>
        </p:blipFill>
        <p:spPr>
          <a:xfrm>
            <a:off x="-5073625" y="0"/>
            <a:ext cx="17306814" cy="6746789"/>
          </a:xfrm>
          <a:prstGeom prst="rect">
            <a:avLst/>
          </a:prstGeom>
        </p:spPr>
      </p:pic>
      <p:sp>
        <p:nvSpPr>
          <p:cNvPr id="24" name="מלבן 23"/>
          <p:cNvSpPr/>
          <p:nvPr/>
        </p:nvSpPr>
        <p:spPr>
          <a:xfrm>
            <a:off x="0" y="6751320"/>
            <a:ext cx="12192000" cy="106680"/>
          </a:xfrm>
          <a:prstGeom prst="rect">
            <a:avLst/>
          </a:prstGeom>
          <a:gradFill>
            <a:gsLst>
              <a:gs pos="0">
                <a:srgbClr val="A64977"/>
              </a:gs>
              <a:gs pos="100000">
                <a:srgbClr val="5E8CC8"/>
              </a:gs>
              <a:gs pos="38000">
                <a:srgbClr val="F7C027"/>
              </a:gs>
              <a:gs pos="71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Shape 118"/>
          <p:cNvSpPr>
            <a:spLocks noGrp="1"/>
          </p:cNvSpPr>
          <p:nvPr>
            <p:ph type="sldNum" sz="quarter" idx="4"/>
          </p:nvPr>
        </p:nvSpPr>
        <p:spPr>
          <a:xfrm>
            <a:off x="1017938"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7" name="Shape 119"/>
          <p:cNvSpPr/>
          <p:nvPr userDrawn="1"/>
        </p:nvSpPr>
        <p:spPr>
          <a:xfrm>
            <a:off x="1013874" y="514143"/>
            <a:ext cx="296661" cy="296661"/>
          </a:xfrm>
          <a:prstGeom prst="ellipse">
            <a:avLst/>
          </a:prstGeom>
          <a:ln w="12700">
            <a:solidFill>
              <a:schemeClr val="tx1"/>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nvGrpSpPr>
          <p:cNvPr id="8" name="Group 122">
            <a:hlinkClick r:id="" action="ppaction://hlinkshowjump?jump=nextslide"/>
          </p:cNvPr>
          <p:cNvGrpSpPr/>
          <p:nvPr userDrawn="1"/>
        </p:nvGrpSpPr>
        <p:grpSpPr>
          <a:xfrm>
            <a:off x="1383458" y="514143"/>
            <a:ext cx="296661" cy="296661"/>
            <a:chOff x="0" y="0"/>
            <a:chExt cx="593321" cy="593321"/>
          </a:xfrm>
        </p:grpSpPr>
        <p:sp>
          <p:nvSpPr>
            <p:cNvPr id="9" name="Shape 120"/>
            <p:cNvSpPr/>
            <p:nvPr/>
          </p:nvSpPr>
          <p:spPr>
            <a:xfrm>
              <a:off x="0" y="0"/>
              <a:ext cx="593322" cy="593322"/>
            </a:xfrm>
            <a:prstGeom prst="ellipse">
              <a:avLst/>
            </a:prstGeom>
            <a:noFill/>
            <a:ln w="12700" cap="flat">
              <a:solidFill>
                <a:schemeClr val="tx1"/>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10" name="Shape 12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chemeClr val="tx1"/>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grpSp>
        <p:nvGrpSpPr>
          <p:cNvPr id="11" name="Group 125">
            <a:hlinkClick r:id="" action="ppaction://hlinkshowjump?jump=previousslide"/>
          </p:cNvPr>
          <p:cNvGrpSpPr/>
          <p:nvPr userDrawn="1"/>
        </p:nvGrpSpPr>
        <p:grpSpPr>
          <a:xfrm>
            <a:off x="644291" y="514143"/>
            <a:ext cx="296661" cy="296661"/>
            <a:chOff x="0" y="0"/>
            <a:chExt cx="593321" cy="593321"/>
          </a:xfrm>
        </p:grpSpPr>
        <p:sp>
          <p:nvSpPr>
            <p:cNvPr id="12" name="Shape 123"/>
            <p:cNvSpPr/>
            <p:nvPr/>
          </p:nvSpPr>
          <p:spPr>
            <a:xfrm>
              <a:off x="0" y="0"/>
              <a:ext cx="593322" cy="593322"/>
            </a:xfrm>
            <a:prstGeom prst="ellipse">
              <a:avLst/>
            </a:prstGeom>
            <a:noFill/>
            <a:ln w="12700" cap="flat">
              <a:solidFill>
                <a:schemeClr val="tx1"/>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13" name="Shape 12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chemeClr val="tx1"/>
              </a:solidFill>
              <a:prstDash val="solid"/>
              <a:miter lim="400000"/>
            </a:ln>
            <a:effectLst/>
          </p:spPr>
          <p:txBody>
            <a:bodyPr wrap="square" lIns="50800" tIns="50800" rIns="50800" bIns="50800" numCol="1" anchor="ctr">
              <a:noAutofit/>
            </a:bodyP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grpSp>
      <p:sp>
        <p:nvSpPr>
          <p:cNvPr id="14" name="Shape 128"/>
          <p:cNvSpPr/>
          <p:nvPr userDrawn="1"/>
        </p:nvSpPr>
        <p:spPr>
          <a:xfrm>
            <a:off x="644291" y="884723"/>
            <a:ext cx="10783269" cy="0"/>
          </a:xfrm>
          <a:prstGeom prst="line">
            <a:avLst/>
          </a:prstGeom>
          <a:ln w="12700">
            <a:solidFill>
              <a:schemeClr val="tx1"/>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15" name="מלבן 14"/>
          <p:cNvSpPr/>
          <p:nvPr userDrawn="1"/>
        </p:nvSpPr>
        <p:spPr>
          <a:xfrm>
            <a:off x="0" y="5823863"/>
            <a:ext cx="1363852" cy="798163"/>
          </a:xfrm>
          <a:prstGeom prst="rect">
            <a:avLst/>
          </a:prstGeom>
          <a:solidFill>
            <a:schemeClr val="bg1"/>
          </a:solidFill>
          <a:ln>
            <a:noFill/>
          </a:ln>
          <a:effectLst>
            <a:outerShdw blurRad="241300" dist="190500" dir="1920000" sx="90000" sy="900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תמונה 15"/>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13295" y="5984209"/>
            <a:ext cx="1142067" cy="498627"/>
          </a:xfrm>
          <a:prstGeom prst="rect">
            <a:avLst/>
          </a:prstGeom>
        </p:spPr>
      </p:pic>
    </p:spTree>
    <p:extLst>
      <p:ext uri="{BB962C8B-B14F-4D97-AF65-F5344CB8AC3E}">
        <p14:creationId xmlns:p14="http://schemas.microsoft.com/office/powerpoint/2010/main" val="10708570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r" rtl="1" eaLnBrk="1" fontAlgn="base" hangingPunct="1">
        <a:lnSpc>
          <a:spcPct val="90000"/>
        </a:lnSpc>
        <a:spcBef>
          <a:spcPct val="0"/>
        </a:spcBef>
        <a:spcAft>
          <a:spcPct val="0"/>
        </a:spcAft>
        <a:defRPr sz="4400" kern="1200">
          <a:solidFill>
            <a:schemeClr val="tx1"/>
          </a:solidFill>
          <a:latin typeface="+mj-lt"/>
          <a:ea typeface="+mj-ea"/>
          <a:cs typeface="+mj-cs"/>
        </a:defRPr>
      </a:lvl1pPr>
      <a:lvl2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מלבן 22"/>
          <p:cNvSpPr/>
          <p:nvPr userDrawn="1"/>
        </p:nvSpPr>
        <p:spPr>
          <a:xfrm>
            <a:off x="0" y="0"/>
            <a:ext cx="12192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07221" y="5720046"/>
            <a:ext cx="1700407" cy="955873"/>
          </a:xfrm>
          <a:prstGeom prst="rect">
            <a:avLst/>
          </a:prstGeom>
        </p:spPr>
      </p:pic>
      <p:sp>
        <p:nvSpPr>
          <p:cNvPr id="8" name="מלבן 7"/>
          <p:cNvSpPr/>
          <p:nvPr userDrawn="1"/>
        </p:nvSpPr>
        <p:spPr>
          <a:xfrm>
            <a:off x="1845944" y="6442709"/>
            <a:ext cx="10000431" cy="111847"/>
          </a:xfrm>
          <a:prstGeom prst="rect">
            <a:avLst/>
          </a:prstGeom>
          <a:gradFill>
            <a:gsLst>
              <a:gs pos="0">
                <a:srgbClr val="A64977"/>
              </a:gs>
              <a:gs pos="100000">
                <a:srgbClr val="5E8CC8"/>
              </a:gs>
              <a:gs pos="38000">
                <a:srgbClr val="F7C027"/>
              </a:gs>
              <a:gs pos="71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Tree>
    <p:extLst>
      <p:ext uri="{BB962C8B-B14F-4D97-AF65-F5344CB8AC3E}">
        <p14:creationId xmlns:p14="http://schemas.microsoft.com/office/powerpoint/2010/main" val="337038230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r" rtl="1" eaLnBrk="1" fontAlgn="base" hangingPunct="1">
        <a:lnSpc>
          <a:spcPct val="90000"/>
        </a:lnSpc>
        <a:spcBef>
          <a:spcPct val="0"/>
        </a:spcBef>
        <a:spcAft>
          <a:spcPct val="0"/>
        </a:spcAft>
        <a:defRPr sz="4400" kern="1200">
          <a:solidFill>
            <a:schemeClr val="tx1"/>
          </a:solidFill>
          <a:latin typeface="+mj-lt"/>
          <a:ea typeface="+mj-ea"/>
          <a:cs typeface="+mj-cs"/>
        </a:defRPr>
      </a:lvl1pPr>
      <a:lvl2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eaLnBrk="1" fontAlgn="base" hangingPunct="1">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7.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7.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6.jpeg"/><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מלבן 7"/>
          <p:cNvSpPr/>
          <p:nvPr/>
        </p:nvSpPr>
        <p:spPr>
          <a:xfrm>
            <a:off x="2558562" y="1494692"/>
            <a:ext cx="7063360" cy="3138854"/>
          </a:xfrm>
          <a:prstGeom prst="rect">
            <a:avLst/>
          </a:prstGeom>
          <a:solidFill>
            <a:srgbClr val="64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2" name="TextBox 1"/>
          <p:cNvSpPr txBox="1"/>
          <p:nvPr/>
        </p:nvSpPr>
        <p:spPr>
          <a:xfrm>
            <a:off x="1090248" y="1882902"/>
            <a:ext cx="8182708" cy="2492990"/>
          </a:xfrm>
          <a:prstGeom prst="rect">
            <a:avLst/>
          </a:prstGeom>
          <a:noFill/>
        </p:spPr>
        <p:txBody>
          <a:bodyPr wrap="square" rtlCol="1">
            <a:spAutoFit/>
          </a:bodyPr>
          <a:lstStyle/>
          <a:p>
            <a:pPr fontAlgn="t">
              <a:lnSpc>
                <a:spcPts val="3600"/>
              </a:lnSpc>
            </a:pPr>
            <a:r>
              <a:rPr lang="he-IL" sz="4000" b="1" dirty="0">
                <a:solidFill>
                  <a:schemeClr val="bg1"/>
                </a:solidFill>
              </a:rPr>
              <a:t>הערכת תכנית נושמים לרווחה: </a:t>
            </a:r>
            <a:r>
              <a:rPr lang="en-US" sz="4000" b="1" dirty="0">
                <a:solidFill>
                  <a:schemeClr val="bg1"/>
                </a:solidFill>
              </a:rPr>
              <a:t/>
            </a:r>
            <a:br>
              <a:rPr lang="en-US" sz="4000" b="1" dirty="0">
                <a:solidFill>
                  <a:schemeClr val="bg1"/>
                </a:solidFill>
              </a:rPr>
            </a:br>
            <a:r>
              <a:rPr lang="he-IL" sz="4000" b="1" dirty="0">
                <a:solidFill>
                  <a:schemeClr val="bg1"/>
                </a:solidFill>
              </a:rPr>
              <a:t>עיקר הממצאים</a:t>
            </a:r>
          </a:p>
          <a:p>
            <a:endParaRPr lang="he-IL" sz="2400" b="1" dirty="0">
              <a:solidFill>
                <a:schemeClr val="bg1"/>
              </a:solidFill>
            </a:endParaRPr>
          </a:p>
          <a:p>
            <a:endParaRPr lang="he-IL" sz="2400" b="1" dirty="0">
              <a:solidFill>
                <a:schemeClr val="bg1"/>
              </a:solidFill>
            </a:endParaRPr>
          </a:p>
          <a:p>
            <a:endParaRPr lang="he-IL" sz="2400" b="1" dirty="0">
              <a:solidFill>
                <a:schemeClr val="bg1"/>
              </a:solidFill>
            </a:endParaRPr>
          </a:p>
          <a:p>
            <a:r>
              <a:rPr lang="he-IL" sz="2400" b="1" dirty="0">
                <a:solidFill>
                  <a:schemeClr val="bg1"/>
                </a:solidFill>
              </a:rPr>
              <a:t>כנס נושמים לרווחה במרכז עוצמה | נובמבר 2018</a:t>
            </a:r>
          </a:p>
        </p:txBody>
      </p:sp>
      <p:pic>
        <p:nvPicPr>
          <p:cNvPr id="4" name="Picture 3">
            <a:extLst>
              <a:ext uri="{FF2B5EF4-FFF2-40B4-BE49-F238E27FC236}">
                <a16:creationId xmlns:a16="http://schemas.microsoft.com/office/drawing/2014/main" id="{EE8AF8A9-A9AF-4CE8-8F1A-263CF4FA606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4566" y="5021756"/>
            <a:ext cx="5825301" cy="1145777"/>
          </a:xfrm>
          <a:prstGeom prst="rect">
            <a:avLst/>
          </a:prstGeom>
        </p:spPr>
      </p:pic>
    </p:spTree>
    <p:extLst>
      <p:ext uri="{BB962C8B-B14F-4D97-AF65-F5344CB8AC3E}">
        <p14:creationId xmlns:p14="http://schemas.microsoft.com/office/powerpoint/2010/main" val="156459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64"/>
          <p:cNvSpPr>
            <a:spLocks noGrp="1"/>
          </p:cNvSpPr>
          <p:nvPr>
            <p:ph type="sldNum" sz="quarter" idx="12"/>
          </p:nvPr>
        </p:nvSpPr>
        <p:spPr>
          <a:xfrm>
            <a:off x="965206" y="392627"/>
            <a:ext cx="420534" cy="365125"/>
          </a:xfrm>
        </p:spPr>
        <p:txBody>
          <a:bodyPr/>
          <a:lstStyle/>
          <a:p>
            <a:pPr>
              <a:defRPr/>
            </a:pPr>
            <a:fld id="{227DED1B-6108-45D2-8BEB-CB0A4541C141}" type="slidenum">
              <a:rPr lang="he-IL">
                <a:solidFill>
                  <a:schemeClr val="tx1">
                    <a:lumMod val="50000"/>
                    <a:lumOff val="50000"/>
                  </a:schemeClr>
                </a:solidFill>
              </a:rPr>
              <a:t>10</a:t>
            </a:fld>
            <a:endParaRPr lang="he-IL" dirty="0">
              <a:solidFill>
                <a:schemeClr val="tx1">
                  <a:lumMod val="50000"/>
                  <a:lumOff val="50000"/>
                </a:schemeClr>
              </a:solidFill>
            </a:endParaRPr>
          </a:p>
        </p:txBody>
      </p:sp>
      <p:sp>
        <p:nvSpPr>
          <p:cNvPr id="2" name="TextBox 1">
            <a:extLst>
              <a:ext uri="{FF2B5EF4-FFF2-40B4-BE49-F238E27FC236}">
                <a16:creationId xmlns:a16="http://schemas.microsoft.com/office/drawing/2014/main" id="{CE601EC2-58CA-480C-BC0C-DE476C577E68}"/>
              </a:ext>
            </a:extLst>
          </p:cNvPr>
          <p:cNvSpPr txBox="1"/>
          <p:nvPr/>
        </p:nvSpPr>
        <p:spPr>
          <a:xfrm>
            <a:off x="316512" y="1215579"/>
            <a:ext cx="11558975" cy="400110"/>
          </a:xfrm>
          <a:prstGeom prst="rect">
            <a:avLst/>
          </a:prstGeom>
          <a:noFill/>
        </p:spPr>
        <p:txBody>
          <a:bodyPr wrap="square" rtlCol="1">
            <a:spAutoFit/>
          </a:bodyPr>
          <a:lstStyle/>
          <a:p>
            <a:pPr algn="ctr"/>
            <a:r>
              <a:rPr lang="he-IL" sz="2000" dirty="0"/>
              <a:t>שיפור במצבן של המשפחות בששת תחומי החיים אותם מבקשת התכנית לשפר, בתהליך השינוי ההדרגתי הבא:</a:t>
            </a:r>
          </a:p>
        </p:txBody>
      </p:sp>
      <p:sp>
        <p:nvSpPr>
          <p:cNvPr id="5" name="Freeform: Shape 4">
            <a:extLst>
              <a:ext uri="{FF2B5EF4-FFF2-40B4-BE49-F238E27FC236}">
                <a16:creationId xmlns:a16="http://schemas.microsoft.com/office/drawing/2014/main" id="{795F8E83-BAB5-433B-92E7-603D69422183}"/>
              </a:ext>
            </a:extLst>
          </p:cNvPr>
          <p:cNvSpPr/>
          <p:nvPr/>
        </p:nvSpPr>
        <p:spPr>
          <a:xfrm>
            <a:off x="1131278" y="1737655"/>
            <a:ext cx="9803876" cy="1427817"/>
          </a:xfrm>
          <a:custGeom>
            <a:avLst/>
            <a:gdLst>
              <a:gd name="connsiteX0" fmla="*/ 0 w 9803876"/>
              <a:gd name="connsiteY0" fmla="*/ 713909 h 1427817"/>
              <a:gd name="connsiteX1" fmla="*/ 713909 w 9803876"/>
              <a:gd name="connsiteY1" fmla="*/ 0 h 1427817"/>
              <a:gd name="connsiteX2" fmla="*/ 713909 w 9803876"/>
              <a:gd name="connsiteY2" fmla="*/ 356954 h 1427817"/>
              <a:gd name="connsiteX3" fmla="*/ 9803876 w 9803876"/>
              <a:gd name="connsiteY3" fmla="*/ 356954 h 1427817"/>
              <a:gd name="connsiteX4" fmla="*/ 9803876 w 9803876"/>
              <a:gd name="connsiteY4" fmla="*/ 1070863 h 1427817"/>
              <a:gd name="connsiteX5" fmla="*/ 713909 w 9803876"/>
              <a:gd name="connsiteY5" fmla="*/ 1070863 h 1427817"/>
              <a:gd name="connsiteX6" fmla="*/ 713909 w 9803876"/>
              <a:gd name="connsiteY6" fmla="*/ 1427817 h 1427817"/>
              <a:gd name="connsiteX7" fmla="*/ 0 w 9803876"/>
              <a:gd name="connsiteY7" fmla="*/ 713909 h 142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03876" h="1427817">
                <a:moveTo>
                  <a:pt x="0" y="713909"/>
                </a:moveTo>
                <a:lnTo>
                  <a:pt x="713909" y="0"/>
                </a:lnTo>
                <a:lnTo>
                  <a:pt x="713909" y="356954"/>
                </a:lnTo>
                <a:lnTo>
                  <a:pt x="9803876" y="356954"/>
                </a:lnTo>
                <a:lnTo>
                  <a:pt x="9803876" y="1070863"/>
                </a:lnTo>
                <a:lnTo>
                  <a:pt x="713909" y="1070863"/>
                </a:lnTo>
                <a:lnTo>
                  <a:pt x="713909" y="1427817"/>
                </a:lnTo>
                <a:lnTo>
                  <a:pt x="0" y="713909"/>
                </a:lnTo>
                <a:close/>
              </a:path>
            </a:pathLst>
          </a:custGeom>
          <a:solidFill>
            <a:srgbClr val="C894AA"/>
          </a:solidFill>
          <a:ln>
            <a:noFill/>
          </a:ln>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10954" tIns="448394" rIns="91440" bIns="583620" numCol="1" spcCol="1270" anchor="ctr" anchorCtr="0">
            <a:noAutofit/>
          </a:bodyPr>
          <a:lstStyle/>
          <a:p>
            <a:pPr marL="0" lvl="0" indent="0" algn="ctr" defTabSz="1066800" rtl="1">
              <a:lnSpc>
                <a:spcPct val="90000"/>
              </a:lnSpc>
              <a:spcBef>
                <a:spcPct val="0"/>
              </a:spcBef>
              <a:spcAft>
                <a:spcPct val="35000"/>
              </a:spcAft>
              <a:buNone/>
            </a:pPr>
            <a:r>
              <a:rPr lang="he-IL" sz="2400" b="1" kern="1200" dirty="0"/>
              <a:t>שינוי חומרי</a:t>
            </a:r>
          </a:p>
        </p:txBody>
      </p:sp>
      <p:sp>
        <p:nvSpPr>
          <p:cNvPr id="6" name="Freeform: Shape 5">
            <a:extLst>
              <a:ext uri="{FF2B5EF4-FFF2-40B4-BE49-F238E27FC236}">
                <a16:creationId xmlns:a16="http://schemas.microsoft.com/office/drawing/2014/main" id="{434D270F-FBE5-4770-8D4B-549B5A6C1664}"/>
              </a:ext>
            </a:extLst>
          </p:cNvPr>
          <p:cNvSpPr/>
          <p:nvPr/>
        </p:nvSpPr>
        <p:spPr>
          <a:xfrm>
            <a:off x="7915560" y="2838709"/>
            <a:ext cx="3019593" cy="2190606"/>
          </a:xfrm>
          <a:custGeom>
            <a:avLst/>
            <a:gdLst>
              <a:gd name="connsiteX0" fmla="*/ 0 w 3019593"/>
              <a:gd name="connsiteY0" fmla="*/ 0 h 2750502"/>
              <a:gd name="connsiteX1" fmla="*/ 3019593 w 3019593"/>
              <a:gd name="connsiteY1" fmla="*/ 0 h 2750502"/>
              <a:gd name="connsiteX2" fmla="*/ 3019593 w 3019593"/>
              <a:gd name="connsiteY2" fmla="*/ 2750502 h 2750502"/>
              <a:gd name="connsiteX3" fmla="*/ 0 w 3019593"/>
              <a:gd name="connsiteY3" fmla="*/ 2750502 h 2750502"/>
              <a:gd name="connsiteX4" fmla="*/ 0 w 3019593"/>
              <a:gd name="connsiteY4" fmla="*/ 0 h 275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593" h="2750502">
                <a:moveTo>
                  <a:pt x="0" y="0"/>
                </a:moveTo>
                <a:lnTo>
                  <a:pt x="3019593" y="0"/>
                </a:lnTo>
                <a:lnTo>
                  <a:pt x="3019593" y="2750502"/>
                </a:lnTo>
                <a:lnTo>
                  <a:pt x="0" y="2750502"/>
                </a:lnTo>
                <a:lnTo>
                  <a:pt x="0" y="0"/>
                </a:lnTo>
                <a:close/>
              </a:path>
            </a:pathLst>
          </a:custGeom>
          <a:solidFill>
            <a:srgbClr val="C894AA">
              <a:alpha val="20000"/>
            </a:srgbClr>
          </a:solidFill>
          <a:ln>
            <a:noFill/>
          </a:ln>
        </p:spPr>
        <p:style>
          <a:lnRef idx="1">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rtl="1">
              <a:lnSpc>
                <a:spcPct val="90000"/>
              </a:lnSpc>
              <a:spcBef>
                <a:spcPct val="0"/>
              </a:spcBef>
              <a:spcAft>
                <a:spcPct val="35000"/>
              </a:spcAft>
              <a:buFont typeface="Wingdings" panose="05000000000000000000" pitchFamily="2" charset="2"/>
              <a:buNone/>
            </a:pPr>
            <a:r>
              <a:rPr lang="he-IL" sz="2000" b="1" kern="1200" dirty="0">
                <a:solidFill>
                  <a:schemeClr val="accent5">
                    <a:lumMod val="75000"/>
                  </a:schemeClr>
                </a:solidFill>
              </a:rPr>
              <a:t>שיפור בתנאי החיים הבסיסיים</a:t>
            </a:r>
          </a:p>
          <a:p>
            <a:pPr marL="0" lvl="0" indent="0" algn="ctr" defTabSz="889000" rtl="1">
              <a:lnSpc>
                <a:spcPct val="90000"/>
              </a:lnSpc>
              <a:spcBef>
                <a:spcPct val="0"/>
              </a:spcBef>
              <a:spcAft>
                <a:spcPct val="35000"/>
              </a:spcAft>
              <a:buFont typeface="Wingdings" panose="05000000000000000000" pitchFamily="2" charset="2"/>
              <a:buNone/>
            </a:pPr>
            <a:r>
              <a:rPr lang="he-IL" sz="2000" b="1" dirty="0">
                <a:solidFill>
                  <a:schemeClr val="accent5">
                    <a:lumMod val="75000"/>
                  </a:schemeClr>
                </a:solidFill>
              </a:rPr>
              <a:t>שיפור המצב הכספי בעקבות תהליכי ניהול כלכלי</a:t>
            </a:r>
          </a:p>
          <a:p>
            <a:pPr algn="ctr" defTabSz="889000">
              <a:lnSpc>
                <a:spcPct val="90000"/>
              </a:lnSpc>
              <a:spcBef>
                <a:spcPct val="0"/>
              </a:spcBef>
              <a:spcAft>
                <a:spcPct val="35000"/>
              </a:spcAft>
            </a:pPr>
            <a:r>
              <a:rPr lang="he-IL" sz="2000" b="1" dirty="0">
                <a:solidFill>
                  <a:schemeClr val="accent5">
                    <a:lumMod val="75000"/>
                  </a:schemeClr>
                </a:solidFill>
              </a:rPr>
              <a:t>שיפור המצב התעסוקתי</a:t>
            </a:r>
          </a:p>
          <a:p>
            <a:pPr lvl="0" indent="0" algn="ctr" defTabSz="889000">
              <a:lnSpc>
                <a:spcPct val="90000"/>
              </a:lnSpc>
              <a:spcBef>
                <a:spcPct val="0"/>
              </a:spcBef>
              <a:spcAft>
                <a:spcPct val="35000"/>
              </a:spcAft>
              <a:buFont typeface="Wingdings" panose="05000000000000000000" pitchFamily="2" charset="2"/>
              <a:buNone/>
            </a:pPr>
            <a:r>
              <a:rPr lang="he-IL" sz="2000" b="1" dirty="0">
                <a:solidFill>
                  <a:schemeClr val="accent5">
                    <a:lumMod val="75000"/>
                  </a:schemeClr>
                </a:solidFill>
              </a:rPr>
              <a:t>מיצוי זכויות </a:t>
            </a:r>
          </a:p>
        </p:txBody>
      </p:sp>
      <p:sp>
        <p:nvSpPr>
          <p:cNvPr id="7" name="Freeform: Shape 6">
            <a:extLst>
              <a:ext uri="{FF2B5EF4-FFF2-40B4-BE49-F238E27FC236}">
                <a16:creationId xmlns:a16="http://schemas.microsoft.com/office/drawing/2014/main" id="{318AF7DF-E8F7-4A27-A628-BDD4273B322A}"/>
              </a:ext>
            </a:extLst>
          </p:cNvPr>
          <p:cNvSpPr/>
          <p:nvPr/>
        </p:nvSpPr>
        <p:spPr>
          <a:xfrm>
            <a:off x="1131278" y="2213595"/>
            <a:ext cx="6784282" cy="1427817"/>
          </a:xfrm>
          <a:custGeom>
            <a:avLst/>
            <a:gdLst>
              <a:gd name="connsiteX0" fmla="*/ 0 w 6784282"/>
              <a:gd name="connsiteY0" fmla="*/ 713909 h 1427817"/>
              <a:gd name="connsiteX1" fmla="*/ 713909 w 6784282"/>
              <a:gd name="connsiteY1" fmla="*/ 0 h 1427817"/>
              <a:gd name="connsiteX2" fmla="*/ 713909 w 6784282"/>
              <a:gd name="connsiteY2" fmla="*/ 356954 h 1427817"/>
              <a:gd name="connsiteX3" fmla="*/ 6784282 w 6784282"/>
              <a:gd name="connsiteY3" fmla="*/ 356954 h 1427817"/>
              <a:gd name="connsiteX4" fmla="*/ 6784282 w 6784282"/>
              <a:gd name="connsiteY4" fmla="*/ 1070863 h 1427817"/>
              <a:gd name="connsiteX5" fmla="*/ 713909 w 6784282"/>
              <a:gd name="connsiteY5" fmla="*/ 1070863 h 1427817"/>
              <a:gd name="connsiteX6" fmla="*/ 713909 w 6784282"/>
              <a:gd name="connsiteY6" fmla="*/ 1427817 h 1427817"/>
              <a:gd name="connsiteX7" fmla="*/ 0 w 6784282"/>
              <a:gd name="connsiteY7" fmla="*/ 713909 h 142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4282" h="1427817">
                <a:moveTo>
                  <a:pt x="0" y="713909"/>
                </a:moveTo>
                <a:lnTo>
                  <a:pt x="713909" y="0"/>
                </a:lnTo>
                <a:lnTo>
                  <a:pt x="713909" y="356954"/>
                </a:lnTo>
                <a:lnTo>
                  <a:pt x="6784282" y="356954"/>
                </a:lnTo>
                <a:lnTo>
                  <a:pt x="6784282" y="1070863"/>
                </a:lnTo>
                <a:lnTo>
                  <a:pt x="713909" y="1070863"/>
                </a:lnTo>
                <a:lnTo>
                  <a:pt x="713909" y="1427817"/>
                </a:lnTo>
                <a:lnTo>
                  <a:pt x="0" y="713909"/>
                </a:lnTo>
                <a:close/>
              </a:path>
            </a:pathLst>
          </a:custGeom>
          <a:solidFill>
            <a:srgbClr val="B6C6E1"/>
          </a:solidFill>
          <a:ln>
            <a:noFill/>
          </a:ln>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10954" tIns="448394" rIns="91440" bIns="583620" numCol="1" spcCol="1270" anchor="ctr" anchorCtr="0">
            <a:noAutofit/>
          </a:bodyPr>
          <a:lstStyle/>
          <a:p>
            <a:pPr marL="0" lvl="0" indent="0" algn="ctr" defTabSz="1066800" rtl="1">
              <a:lnSpc>
                <a:spcPct val="90000"/>
              </a:lnSpc>
              <a:spcBef>
                <a:spcPct val="0"/>
              </a:spcBef>
              <a:spcAft>
                <a:spcPct val="35000"/>
              </a:spcAft>
              <a:buNone/>
            </a:pPr>
            <a:r>
              <a:rPr lang="he-IL" sz="2400" b="1" kern="1200" dirty="0"/>
              <a:t>שינוי התנהלותי</a:t>
            </a:r>
          </a:p>
        </p:txBody>
      </p:sp>
      <p:sp>
        <p:nvSpPr>
          <p:cNvPr id="8" name="Freeform: Shape 7">
            <a:extLst>
              <a:ext uri="{FF2B5EF4-FFF2-40B4-BE49-F238E27FC236}">
                <a16:creationId xmlns:a16="http://schemas.microsoft.com/office/drawing/2014/main" id="{202C1889-883C-4A50-A38D-67E328905086}"/>
              </a:ext>
            </a:extLst>
          </p:cNvPr>
          <p:cNvSpPr/>
          <p:nvPr/>
        </p:nvSpPr>
        <p:spPr>
          <a:xfrm>
            <a:off x="4895966" y="3314648"/>
            <a:ext cx="3019593" cy="2190606"/>
          </a:xfrm>
          <a:custGeom>
            <a:avLst/>
            <a:gdLst>
              <a:gd name="connsiteX0" fmla="*/ 0 w 3019593"/>
              <a:gd name="connsiteY0" fmla="*/ 0 h 2750502"/>
              <a:gd name="connsiteX1" fmla="*/ 3019593 w 3019593"/>
              <a:gd name="connsiteY1" fmla="*/ 0 h 2750502"/>
              <a:gd name="connsiteX2" fmla="*/ 3019593 w 3019593"/>
              <a:gd name="connsiteY2" fmla="*/ 2750502 h 2750502"/>
              <a:gd name="connsiteX3" fmla="*/ 0 w 3019593"/>
              <a:gd name="connsiteY3" fmla="*/ 2750502 h 2750502"/>
              <a:gd name="connsiteX4" fmla="*/ 0 w 3019593"/>
              <a:gd name="connsiteY4" fmla="*/ 0 h 275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593" h="2750502">
                <a:moveTo>
                  <a:pt x="0" y="0"/>
                </a:moveTo>
                <a:lnTo>
                  <a:pt x="3019593" y="0"/>
                </a:lnTo>
                <a:lnTo>
                  <a:pt x="3019593" y="2750502"/>
                </a:lnTo>
                <a:lnTo>
                  <a:pt x="0" y="2750502"/>
                </a:lnTo>
                <a:lnTo>
                  <a:pt x="0" y="0"/>
                </a:lnTo>
                <a:close/>
              </a:path>
            </a:pathLst>
          </a:custGeom>
          <a:solidFill>
            <a:srgbClr val="B6C6E1">
              <a:alpha val="20000"/>
            </a:srgbClr>
          </a:solidFill>
          <a:ln>
            <a:noFill/>
          </a:ln>
        </p:spPr>
        <p:style>
          <a:lnRef idx="1">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rtl="1">
              <a:lnSpc>
                <a:spcPct val="90000"/>
              </a:lnSpc>
              <a:spcBef>
                <a:spcPct val="0"/>
              </a:spcBef>
              <a:spcAft>
                <a:spcPct val="35000"/>
              </a:spcAft>
              <a:buNone/>
            </a:pPr>
            <a:endParaRPr lang="he-IL" sz="2000" kern="1200" dirty="0"/>
          </a:p>
          <a:p>
            <a:pPr marL="0" lvl="0" indent="0" algn="ctr" defTabSz="889000" rtl="1">
              <a:lnSpc>
                <a:spcPct val="90000"/>
              </a:lnSpc>
              <a:spcBef>
                <a:spcPct val="0"/>
              </a:spcBef>
              <a:spcAft>
                <a:spcPct val="35000"/>
              </a:spcAft>
              <a:buFont typeface="Wingdings" panose="05000000000000000000" pitchFamily="2" charset="2"/>
              <a:buNone/>
            </a:pPr>
            <a:r>
              <a:rPr lang="he-IL" sz="2000" b="1" kern="1200" dirty="0">
                <a:solidFill>
                  <a:srgbClr val="6585C1"/>
                </a:solidFill>
                <a:latin typeface="Arial"/>
                <a:ea typeface="+mn-ea"/>
                <a:cs typeface="Calibri"/>
              </a:rPr>
              <a:t>שיפור המצב הכספי בעקבות תהליכי ניהול כלכלי</a:t>
            </a:r>
          </a:p>
          <a:p>
            <a:pPr marL="0" lvl="0" indent="0" algn="ctr" defTabSz="889000" rtl="1">
              <a:lnSpc>
                <a:spcPct val="90000"/>
              </a:lnSpc>
              <a:spcBef>
                <a:spcPct val="0"/>
              </a:spcBef>
              <a:spcAft>
                <a:spcPct val="35000"/>
              </a:spcAft>
              <a:buFont typeface="Wingdings" panose="05000000000000000000" pitchFamily="2" charset="2"/>
              <a:buNone/>
            </a:pPr>
            <a:r>
              <a:rPr lang="he-IL" sz="2000" b="1" kern="1200" dirty="0">
                <a:solidFill>
                  <a:srgbClr val="6585C1"/>
                </a:solidFill>
                <a:latin typeface="Arial"/>
                <a:ea typeface="+mn-ea"/>
                <a:cs typeface="Calibri"/>
              </a:rPr>
              <a:t>מיצוי זכויות</a:t>
            </a:r>
          </a:p>
          <a:p>
            <a:pPr marL="0" lvl="0" indent="0" algn="ctr" defTabSz="889000" rtl="1">
              <a:lnSpc>
                <a:spcPct val="90000"/>
              </a:lnSpc>
              <a:spcBef>
                <a:spcPct val="0"/>
              </a:spcBef>
              <a:spcAft>
                <a:spcPct val="35000"/>
              </a:spcAft>
              <a:buNone/>
            </a:pPr>
            <a:r>
              <a:rPr lang="he-IL" sz="2000" b="1" kern="1200" dirty="0">
                <a:solidFill>
                  <a:srgbClr val="6585C1"/>
                </a:solidFill>
              </a:rPr>
              <a:t>יצירת קהילה </a:t>
            </a:r>
            <a:r>
              <a:rPr lang="he-IL" sz="2000" b="1" kern="1200" dirty="0">
                <a:solidFill>
                  <a:srgbClr val="6585C1"/>
                </a:solidFill>
                <a:latin typeface="Arial"/>
                <a:ea typeface="+mn-ea"/>
                <a:cs typeface="Calibri"/>
              </a:rPr>
              <a:t>כמשאב</a:t>
            </a:r>
          </a:p>
        </p:txBody>
      </p:sp>
      <p:sp>
        <p:nvSpPr>
          <p:cNvPr id="9" name="Freeform: Shape 8">
            <a:extLst>
              <a:ext uri="{FF2B5EF4-FFF2-40B4-BE49-F238E27FC236}">
                <a16:creationId xmlns:a16="http://schemas.microsoft.com/office/drawing/2014/main" id="{B1AC6797-5C3D-41D2-8535-991E780A7FB7}"/>
              </a:ext>
            </a:extLst>
          </p:cNvPr>
          <p:cNvSpPr/>
          <p:nvPr/>
        </p:nvSpPr>
        <p:spPr>
          <a:xfrm>
            <a:off x="1131278" y="2689534"/>
            <a:ext cx="3764688" cy="1427817"/>
          </a:xfrm>
          <a:custGeom>
            <a:avLst/>
            <a:gdLst>
              <a:gd name="connsiteX0" fmla="*/ 0 w 3764688"/>
              <a:gd name="connsiteY0" fmla="*/ 713909 h 1427817"/>
              <a:gd name="connsiteX1" fmla="*/ 713909 w 3764688"/>
              <a:gd name="connsiteY1" fmla="*/ 0 h 1427817"/>
              <a:gd name="connsiteX2" fmla="*/ 713909 w 3764688"/>
              <a:gd name="connsiteY2" fmla="*/ 356954 h 1427817"/>
              <a:gd name="connsiteX3" fmla="*/ 3764688 w 3764688"/>
              <a:gd name="connsiteY3" fmla="*/ 356954 h 1427817"/>
              <a:gd name="connsiteX4" fmla="*/ 3764688 w 3764688"/>
              <a:gd name="connsiteY4" fmla="*/ 1070863 h 1427817"/>
              <a:gd name="connsiteX5" fmla="*/ 713909 w 3764688"/>
              <a:gd name="connsiteY5" fmla="*/ 1070863 h 1427817"/>
              <a:gd name="connsiteX6" fmla="*/ 713909 w 3764688"/>
              <a:gd name="connsiteY6" fmla="*/ 1427817 h 1427817"/>
              <a:gd name="connsiteX7" fmla="*/ 0 w 3764688"/>
              <a:gd name="connsiteY7" fmla="*/ 713909 h 142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4688" h="1427817">
                <a:moveTo>
                  <a:pt x="0" y="713909"/>
                </a:moveTo>
                <a:lnTo>
                  <a:pt x="713909" y="0"/>
                </a:lnTo>
                <a:lnTo>
                  <a:pt x="713909" y="356954"/>
                </a:lnTo>
                <a:lnTo>
                  <a:pt x="3764688" y="356954"/>
                </a:lnTo>
                <a:lnTo>
                  <a:pt x="3764688" y="1070863"/>
                </a:lnTo>
                <a:lnTo>
                  <a:pt x="713909" y="1070863"/>
                </a:lnTo>
                <a:lnTo>
                  <a:pt x="713909" y="1427817"/>
                </a:lnTo>
                <a:lnTo>
                  <a:pt x="0" y="713909"/>
                </a:lnTo>
                <a:close/>
              </a:path>
            </a:pathLst>
          </a:custGeom>
          <a:solidFill>
            <a:schemeClr val="accent2">
              <a:lumMod val="75000"/>
              <a:lumOff val="25000"/>
            </a:schemeClr>
          </a:solidFill>
          <a:ln>
            <a:noFill/>
          </a:ln>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10954" tIns="448394" rIns="91440" bIns="583620" numCol="1" spcCol="1270" anchor="ctr" anchorCtr="0">
            <a:noAutofit/>
          </a:bodyPr>
          <a:lstStyle/>
          <a:p>
            <a:pPr marL="0" lvl="0" indent="0" algn="ctr" defTabSz="1066800" rtl="1">
              <a:lnSpc>
                <a:spcPct val="90000"/>
              </a:lnSpc>
              <a:spcBef>
                <a:spcPct val="0"/>
              </a:spcBef>
              <a:spcAft>
                <a:spcPct val="35000"/>
              </a:spcAft>
              <a:buNone/>
            </a:pPr>
            <a:r>
              <a:rPr lang="he-IL" sz="2400" b="1" kern="1200" dirty="0"/>
              <a:t>שינוי הסתגלותי</a:t>
            </a:r>
          </a:p>
        </p:txBody>
      </p:sp>
      <p:sp>
        <p:nvSpPr>
          <p:cNvPr id="10" name="Freeform: Shape 9">
            <a:extLst>
              <a:ext uri="{FF2B5EF4-FFF2-40B4-BE49-F238E27FC236}">
                <a16:creationId xmlns:a16="http://schemas.microsoft.com/office/drawing/2014/main" id="{49CD3BE6-DF84-41AD-878E-600EC267FE1F}"/>
              </a:ext>
            </a:extLst>
          </p:cNvPr>
          <p:cNvSpPr/>
          <p:nvPr/>
        </p:nvSpPr>
        <p:spPr>
          <a:xfrm>
            <a:off x="1876372" y="3790587"/>
            <a:ext cx="3019593" cy="2158547"/>
          </a:xfrm>
          <a:custGeom>
            <a:avLst/>
            <a:gdLst>
              <a:gd name="connsiteX0" fmla="*/ 0 w 3019593"/>
              <a:gd name="connsiteY0" fmla="*/ 0 h 2710249"/>
              <a:gd name="connsiteX1" fmla="*/ 3019593 w 3019593"/>
              <a:gd name="connsiteY1" fmla="*/ 0 h 2710249"/>
              <a:gd name="connsiteX2" fmla="*/ 3019593 w 3019593"/>
              <a:gd name="connsiteY2" fmla="*/ 2710249 h 2710249"/>
              <a:gd name="connsiteX3" fmla="*/ 0 w 3019593"/>
              <a:gd name="connsiteY3" fmla="*/ 2710249 h 2710249"/>
              <a:gd name="connsiteX4" fmla="*/ 0 w 3019593"/>
              <a:gd name="connsiteY4" fmla="*/ 0 h 271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593" h="2710249">
                <a:moveTo>
                  <a:pt x="0" y="0"/>
                </a:moveTo>
                <a:lnTo>
                  <a:pt x="3019593" y="0"/>
                </a:lnTo>
                <a:lnTo>
                  <a:pt x="3019593" y="2710249"/>
                </a:lnTo>
                <a:lnTo>
                  <a:pt x="0" y="2710249"/>
                </a:lnTo>
                <a:lnTo>
                  <a:pt x="0" y="0"/>
                </a:lnTo>
                <a:close/>
              </a:path>
            </a:pathLst>
          </a:custGeom>
          <a:solidFill>
            <a:srgbClr val="00C9C5">
              <a:alpha val="10000"/>
            </a:srgbClr>
          </a:solidFill>
          <a:ln>
            <a:noFill/>
          </a:ln>
        </p:spPr>
        <p:style>
          <a:lnRef idx="1">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rtl="1">
              <a:lnSpc>
                <a:spcPct val="90000"/>
              </a:lnSpc>
              <a:spcBef>
                <a:spcPct val="0"/>
              </a:spcBef>
              <a:spcAft>
                <a:spcPct val="35000"/>
              </a:spcAft>
              <a:buNone/>
            </a:pPr>
            <a:endParaRPr lang="he-IL" sz="2000" kern="1200" dirty="0"/>
          </a:p>
          <a:p>
            <a:pPr marL="0" lvl="0" indent="0" algn="ctr" defTabSz="889000" rtl="1">
              <a:lnSpc>
                <a:spcPct val="90000"/>
              </a:lnSpc>
              <a:spcBef>
                <a:spcPct val="0"/>
              </a:spcBef>
              <a:spcAft>
                <a:spcPct val="35000"/>
              </a:spcAft>
              <a:buFont typeface="Wingdings" panose="05000000000000000000" pitchFamily="2" charset="2"/>
              <a:buNone/>
            </a:pPr>
            <a:r>
              <a:rPr lang="he-IL" sz="2000" b="1" kern="1200" dirty="0">
                <a:solidFill>
                  <a:schemeClr val="accent2">
                    <a:lumMod val="90000"/>
                    <a:lumOff val="10000"/>
                  </a:schemeClr>
                </a:solidFill>
                <a:latin typeface="Arial"/>
                <a:ea typeface="+mn-ea"/>
                <a:cs typeface="Calibri"/>
              </a:rPr>
              <a:t>שיפור המצב התעסוקתי</a:t>
            </a:r>
          </a:p>
          <a:p>
            <a:pPr marL="0" lvl="0" indent="0" algn="ctr" defTabSz="889000" rtl="1">
              <a:lnSpc>
                <a:spcPct val="90000"/>
              </a:lnSpc>
              <a:spcBef>
                <a:spcPct val="0"/>
              </a:spcBef>
              <a:spcAft>
                <a:spcPct val="35000"/>
              </a:spcAft>
              <a:buNone/>
            </a:pPr>
            <a:r>
              <a:rPr lang="he-IL" sz="2000" b="1" kern="1200" dirty="0">
                <a:solidFill>
                  <a:schemeClr val="accent2">
                    <a:lumMod val="90000"/>
                    <a:lumOff val="10000"/>
                  </a:schemeClr>
                </a:solidFill>
              </a:rPr>
              <a:t>שיפור המסוגלות העצמית</a:t>
            </a:r>
          </a:p>
        </p:txBody>
      </p:sp>
      <p:sp>
        <p:nvSpPr>
          <p:cNvPr id="11" name="TextBox 10">
            <a:extLst>
              <a:ext uri="{FF2B5EF4-FFF2-40B4-BE49-F238E27FC236}">
                <a16:creationId xmlns:a16="http://schemas.microsoft.com/office/drawing/2014/main" id="{D2B64358-892C-47BC-88C1-4D8108120B2C}"/>
              </a:ext>
            </a:extLst>
          </p:cNvPr>
          <p:cNvSpPr txBox="1"/>
          <p:nvPr/>
        </p:nvSpPr>
        <p:spPr>
          <a:xfrm>
            <a:off x="1341723" y="253465"/>
            <a:ext cx="10568233" cy="584775"/>
          </a:xfrm>
          <a:prstGeom prst="rect">
            <a:avLst/>
          </a:prstGeom>
          <a:noFill/>
        </p:spPr>
        <p:txBody>
          <a:bodyPr wrap="square" rtlCol="1">
            <a:spAutoFit/>
          </a:bodyPr>
          <a:lstStyle/>
          <a:p>
            <a:r>
              <a:rPr lang="he-IL" sz="3200" b="1" dirty="0">
                <a:solidFill>
                  <a:srgbClr val="6489C6"/>
                </a:solidFill>
              </a:rPr>
              <a:t>השערות המחקר: מטרות תכנית "נושמים לרווחה"</a:t>
            </a:r>
          </a:p>
        </p:txBody>
      </p:sp>
    </p:spTree>
    <p:extLst>
      <p:ext uri="{BB962C8B-B14F-4D97-AF65-F5344CB8AC3E}">
        <p14:creationId xmlns:p14="http://schemas.microsoft.com/office/powerpoint/2010/main" val="5205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fade">
                                      <p:cBhvr>
                                        <p:cTn id="41" dur="500"/>
                                        <p:tgtEl>
                                          <p:spTgt spid="6">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Effect transition="in" filter="fade">
                                      <p:cBhvr>
                                        <p:cTn id="44" dur="500"/>
                                        <p:tgtEl>
                                          <p:spTgt spid="1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500"/>
                                        <p:tgtEl>
                                          <p:spTgt spid="6">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2" end="2"/>
                                            </p:txEl>
                                          </p:spTgt>
                                        </p:tgtEl>
                                        <p:attrNameLst>
                                          <p:attrName>style.visibility</p:attrName>
                                        </p:attrNameLst>
                                      </p:cBhvr>
                                      <p:to>
                                        <p:strVal val="visible"/>
                                      </p:to>
                                    </p:set>
                                    <p:animEffect transition="in" filter="fade">
                                      <p:cBhvr>
                                        <p:cTn id="6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64"/>
          <p:cNvSpPr>
            <a:spLocks noGrp="1"/>
          </p:cNvSpPr>
          <p:nvPr>
            <p:ph type="sldNum" sz="quarter" idx="12"/>
          </p:nvPr>
        </p:nvSpPr>
        <p:spPr>
          <a:xfrm>
            <a:off x="938773" y="385300"/>
            <a:ext cx="450755" cy="365125"/>
          </a:xfrm>
        </p:spPr>
        <p:txBody>
          <a:bodyPr/>
          <a:lstStyle/>
          <a:p>
            <a:pPr>
              <a:defRPr/>
            </a:pPr>
            <a:fld id="{227DED1B-6108-45D2-8BEB-CB0A4541C141}" type="slidenum">
              <a:rPr lang="he-IL">
                <a:solidFill>
                  <a:schemeClr val="tx1">
                    <a:lumMod val="50000"/>
                    <a:lumOff val="50000"/>
                  </a:schemeClr>
                </a:solidFill>
              </a:rPr>
              <a:t>11</a:t>
            </a:fld>
            <a:endParaRPr lang="he-IL" dirty="0">
              <a:solidFill>
                <a:schemeClr val="tx1">
                  <a:lumMod val="50000"/>
                  <a:lumOff val="50000"/>
                </a:schemeClr>
              </a:solidFill>
            </a:endParaRPr>
          </a:p>
        </p:txBody>
      </p:sp>
      <p:sp>
        <p:nvSpPr>
          <p:cNvPr id="2" name="TextBox 1">
            <a:extLst>
              <a:ext uri="{FF2B5EF4-FFF2-40B4-BE49-F238E27FC236}">
                <a16:creationId xmlns:a16="http://schemas.microsoft.com/office/drawing/2014/main" id="{CE601EC2-58CA-480C-BC0C-DE476C577E68}"/>
              </a:ext>
            </a:extLst>
          </p:cNvPr>
          <p:cNvSpPr txBox="1"/>
          <p:nvPr/>
        </p:nvSpPr>
        <p:spPr>
          <a:xfrm>
            <a:off x="316512" y="1088353"/>
            <a:ext cx="11558975" cy="523220"/>
          </a:xfrm>
          <a:prstGeom prst="rect">
            <a:avLst/>
          </a:prstGeom>
          <a:noFill/>
        </p:spPr>
        <p:txBody>
          <a:bodyPr wrap="square" rtlCol="1">
            <a:spAutoFit/>
          </a:bodyPr>
          <a:lstStyle/>
          <a:p>
            <a:pPr algn="ctr"/>
            <a:r>
              <a:rPr lang="he-IL" sz="2800" dirty="0"/>
              <a:t>אם התכנית משיגה את יעדיה נצפה למצוא עדויות בשלב זה ל:</a:t>
            </a:r>
          </a:p>
        </p:txBody>
      </p:sp>
      <p:sp>
        <p:nvSpPr>
          <p:cNvPr id="7" name="Freeform: Shape 6">
            <a:extLst>
              <a:ext uri="{FF2B5EF4-FFF2-40B4-BE49-F238E27FC236}">
                <a16:creationId xmlns:a16="http://schemas.microsoft.com/office/drawing/2014/main" id="{686A6402-91C9-4173-92E7-73669E0BE9D2}"/>
              </a:ext>
            </a:extLst>
          </p:cNvPr>
          <p:cNvSpPr/>
          <p:nvPr/>
        </p:nvSpPr>
        <p:spPr>
          <a:xfrm>
            <a:off x="6944758" y="1913641"/>
            <a:ext cx="2827347" cy="1712880"/>
          </a:xfrm>
          <a:custGeom>
            <a:avLst/>
            <a:gdLst>
              <a:gd name="connsiteX0" fmla="*/ 0 w 2827347"/>
              <a:gd name="connsiteY0" fmla="*/ 1712880 h 1712880"/>
              <a:gd name="connsiteX1" fmla="*/ 1413674 w 2827347"/>
              <a:gd name="connsiteY1" fmla="*/ 0 h 1712880"/>
              <a:gd name="connsiteX2" fmla="*/ 1413673 w 2827347"/>
              <a:gd name="connsiteY2" fmla="*/ 0 h 1712880"/>
              <a:gd name="connsiteX3" fmla="*/ 2827347 w 2827347"/>
              <a:gd name="connsiteY3" fmla="*/ 1712880 h 1712880"/>
              <a:gd name="connsiteX4" fmla="*/ 0 w 2827347"/>
              <a:gd name="connsiteY4" fmla="*/ 171288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347" h="1712880">
                <a:moveTo>
                  <a:pt x="0" y="1712880"/>
                </a:moveTo>
                <a:lnTo>
                  <a:pt x="1413674" y="0"/>
                </a:lnTo>
                <a:lnTo>
                  <a:pt x="1413673" y="0"/>
                </a:lnTo>
                <a:lnTo>
                  <a:pt x="2827347" y="1712880"/>
                </a:lnTo>
                <a:lnTo>
                  <a:pt x="0" y="1712880"/>
                </a:lnTo>
                <a:close/>
              </a:path>
            </a:pathLst>
          </a:custGeom>
          <a:solidFill>
            <a:srgbClr val="00C9C5"/>
          </a:solid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endParaRPr lang="he-IL" sz="2000" b="1" kern="1200" dirty="0"/>
          </a:p>
          <a:p>
            <a:pPr marL="0" lvl="0" indent="0" algn="ctr" defTabSz="889000" rtl="1">
              <a:lnSpc>
                <a:spcPct val="90000"/>
              </a:lnSpc>
              <a:spcBef>
                <a:spcPct val="0"/>
              </a:spcBef>
              <a:spcAft>
                <a:spcPct val="35000"/>
              </a:spcAft>
              <a:buNone/>
            </a:pPr>
            <a:r>
              <a:rPr lang="he-IL" sz="2000" b="1" kern="1200" dirty="0"/>
              <a:t>ניצני</a:t>
            </a:r>
          </a:p>
          <a:p>
            <a:pPr marL="0" lvl="0" indent="0" algn="ctr" defTabSz="889000" rtl="1">
              <a:lnSpc>
                <a:spcPct val="90000"/>
              </a:lnSpc>
              <a:spcBef>
                <a:spcPct val="0"/>
              </a:spcBef>
              <a:spcAft>
                <a:spcPct val="35000"/>
              </a:spcAft>
              <a:buNone/>
            </a:pPr>
            <a:r>
              <a:rPr lang="he-IL" sz="2000" b="1" kern="1200" dirty="0"/>
              <a:t> שינוי </a:t>
            </a:r>
          </a:p>
          <a:p>
            <a:pPr marL="0" lvl="0" indent="0" algn="ctr" defTabSz="889000" rtl="1">
              <a:lnSpc>
                <a:spcPct val="90000"/>
              </a:lnSpc>
              <a:spcBef>
                <a:spcPct val="0"/>
              </a:spcBef>
              <a:spcAft>
                <a:spcPct val="35000"/>
              </a:spcAft>
              <a:buNone/>
            </a:pPr>
            <a:r>
              <a:rPr lang="he-IL" sz="2000" b="1" kern="1200" dirty="0"/>
              <a:t>הסתגלותי</a:t>
            </a:r>
          </a:p>
        </p:txBody>
      </p:sp>
      <p:sp>
        <p:nvSpPr>
          <p:cNvPr id="9" name="Freeform: Shape 8">
            <a:extLst>
              <a:ext uri="{FF2B5EF4-FFF2-40B4-BE49-F238E27FC236}">
                <a16:creationId xmlns:a16="http://schemas.microsoft.com/office/drawing/2014/main" id="{C1694EFC-8FFC-413F-9BA3-63A7CE68211C}"/>
              </a:ext>
            </a:extLst>
          </p:cNvPr>
          <p:cNvSpPr/>
          <p:nvPr/>
        </p:nvSpPr>
        <p:spPr>
          <a:xfrm>
            <a:off x="5939297" y="3626521"/>
            <a:ext cx="4838269" cy="1218269"/>
          </a:xfrm>
          <a:custGeom>
            <a:avLst/>
            <a:gdLst>
              <a:gd name="connsiteX0" fmla="*/ 0 w 4838269"/>
              <a:gd name="connsiteY0" fmla="*/ 1218269 h 1218269"/>
              <a:gd name="connsiteX1" fmla="*/ 1005462 w 4838269"/>
              <a:gd name="connsiteY1" fmla="*/ 0 h 1218269"/>
              <a:gd name="connsiteX2" fmla="*/ 3832807 w 4838269"/>
              <a:gd name="connsiteY2" fmla="*/ 0 h 1218269"/>
              <a:gd name="connsiteX3" fmla="*/ 4838269 w 4838269"/>
              <a:gd name="connsiteY3" fmla="*/ 1218269 h 1218269"/>
              <a:gd name="connsiteX4" fmla="*/ 0 w 4838269"/>
              <a:gd name="connsiteY4" fmla="*/ 1218269 h 121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269" h="1218269">
                <a:moveTo>
                  <a:pt x="0" y="1218269"/>
                </a:moveTo>
                <a:lnTo>
                  <a:pt x="1005462" y="0"/>
                </a:lnTo>
                <a:lnTo>
                  <a:pt x="3832807" y="0"/>
                </a:lnTo>
                <a:lnTo>
                  <a:pt x="4838269" y="1218269"/>
                </a:lnTo>
                <a:lnTo>
                  <a:pt x="0" y="1218269"/>
                </a:lnTo>
                <a:close/>
              </a:path>
            </a:pathLst>
          </a:custGeom>
          <a:solidFill>
            <a:srgbClr val="B6C6E1"/>
          </a:solid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8585563"/>
              <a:satOff val="-26829"/>
              <a:lumOff val="5001"/>
              <a:alphaOff val="0"/>
            </a:schemeClr>
          </a:fillRef>
          <a:effectRef idx="1">
            <a:schemeClr val="accent4">
              <a:hueOff val="8585563"/>
              <a:satOff val="-26829"/>
              <a:lumOff val="5001"/>
              <a:alphaOff val="0"/>
            </a:schemeClr>
          </a:effectRef>
          <a:fontRef idx="minor">
            <a:schemeClr val="dk1"/>
          </a:fontRef>
        </p:style>
        <p:txBody>
          <a:bodyPr spcFirstLastPara="0" vert="horz" wrap="square" lIns="887337" tIns="40640" rIns="887337" bIns="40640" numCol="1" spcCol="1270" anchor="ctr" anchorCtr="0">
            <a:noAutofit/>
          </a:bodyPr>
          <a:lstStyle/>
          <a:p>
            <a:pPr marL="0" lvl="0" indent="0" algn="ctr" defTabSz="1422400" rtl="1">
              <a:lnSpc>
                <a:spcPct val="90000"/>
              </a:lnSpc>
              <a:spcBef>
                <a:spcPct val="0"/>
              </a:spcBef>
              <a:spcAft>
                <a:spcPct val="35000"/>
              </a:spcAft>
              <a:buNone/>
            </a:pPr>
            <a:r>
              <a:rPr lang="he-IL" sz="3200" b="1" kern="1200" dirty="0"/>
              <a:t>שינוי התנהלותי מסויים</a:t>
            </a:r>
          </a:p>
        </p:txBody>
      </p:sp>
      <p:sp>
        <p:nvSpPr>
          <p:cNvPr id="10" name="Freeform: Shape 9">
            <a:extLst>
              <a:ext uri="{FF2B5EF4-FFF2-40B4-BE49-F238E27FC236}">
                <a16:creationId xmlns:a16="http://schemas.microsoft.com/office/drawing/2014/main" id="{37920374-C7E5-4E8B-AF98-38DA38C29F67}"/>
              </a:ext>
            </a:extLst>
          </p:cNvPr>
          <p:cNvSpPr/>
          <p:nvPr/>
        </p:nvSpPr>
        <p:spPr>
          <a:xfrm>
            <a:off x="4929694" y="4844790"/>
            <a:ext cx="6857476" cy="1223288"/>
          </a:xfrm>
          <a:custGeom>
            <a:avLst/>
            <a:gdLst>
              <a:gd name="connsiteX0" fmla="*/ 0 w 6857476"/>
              <a:gd name="connsiteY0" fmla="*/ 1223288 h 1223288"/>
              <a:gd name="connsiteX1" fmla="*/ 1009604 w 6857476"/>
              <a:gd name="connsiteY1" fmla="*/ 0 h 1223288"/>
              <a:gd name="connsiteX2" fmla="*/ 5847872 w 6857476"/>
              <a:gd name="connsiteY2" fmla="*/ 0 h 1223288"/>
              <a:gd name="connsiteX3" fmla="*/ 6857476 w 6857476"/>
              <a:gd name="connsiteY3" fmla="*/ 1223288 h 1223288"/>
              <a:gd name="connsiteX4" fmla="*/ 0 w 6857476"/>
              <a:gd name="connsiteY4" fmla="*/ 1223288 h 122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476" h="1223288">
                <a:moveTo>
                  <a:pt x="0" y="1223288"/>
                </a:moveTo>
                <a:lnTo>
                  <a:pt x="1009604" y="0"/>
                </a:lnTo>
                <a:lnTo>
                  <a:pt x="5847872" y="0"/>
                </a:lnTo>
                <a:lnTo>
                  <a:pt x="6857476" y="1223288"/>
                </a:lnTo>
                <a:lnTo>
                  <a:pt x="0" y="1223288"/>
                </a:lnTo>
                <a:close/>
              </a:path>
            </a:pathLst>
          </a:custGeom>
          <a:solidFill>
            <a:srgbClr val="C894AA"/>
          </a:solid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7171125"/>
              <a:satOff val="-53658"/>
              <a:lumOff val="10003"/>
              <a:alphaOff val="0"/>
            </a:schemeClr>
          </a:fillRef>
          <a:effectRef idx="1">
            <a:schemeClr val="accent4">
              <a:hueOff val="17171125"/>
              <a:satOff val="-53658"/>
              <a:lumOff val="10003"/>
              <a:alphaOff val="0"/>
            </a:schemeClr>
          </a:effectRef>
          <a:fontRef idx="minor">
            <a:schemeClr val="dk1"/>
          </a:fontRef>
        </p:style>
        <p:txBody>
          <a:bodyPr spcFirstLastPara="0" vert="horz" wrap="square" lIns="1261018" tIns="60960" rIns="1261019" bIns="60960" numCol="1" spcCol="1270" anchor="ctr" anchorCtr="0">
            <a:noAutofit/>
          </a:bodyPr>
          <a:lstStyle/>
          <a:p>
            <a:pPr marL="0" lvl="0" indent="0" algn="ctr" defTabSz="2133600" rtl="1">
              <a:lnSpc>
                <a:spcPct val="90000"/>
              </a:lnSpc>
              <a:spcBef>
                <a:spcPct val="0"/>
              </a:spcBef>
              <a:spcAft>
                <a:spcPct val="35000"/>
              </a:spcAft>
              <a:buNone/>
            </a:pPr>
            <a:r>
              <a:rPr lang="he-IL" sz="4800" b="1" kern="1200" dirty="0"/>
              <a:t>שינוי חומרי רחב</a:t>
            </a:r>
          </a:p>
        </p:txBody>
      </p:sp>
      <p:sp>
        <p:nvSpPr>
          <p:cNvPr id="5" name="Arrow: Up 4">
            <a:extLst>
              <a:ext uri="{FF2B5EF4-FFF2-40B4-BE49-F238E27FC236}">
                <a16:creationId xmlns:a16="http://schemas.microsoft.com/office/drawing/2014/main" id="{906D4230-222F-40F0-9EFD-E30991979983}"/>
              </a:ext>
            </a:extLst>
          </p:cNvPr>
          <p:cNvSpPr/>
          <p:nvPr/>
        </p:nvSpPr>
        <p:spPr>
          <a:xfrm>
            <a:off x="2081533" y="1913641"/>
            <a:ext cx="3037222" cy="4154438"/>
          </a:xfrm>
          <a:prstGeom prst="upArrow">
            <a:avLst>
              <a:gd name="adj1" fmla="val 50621"/>
              <a:gd name="adj2" fmla="val 55736"/>
            </a:avLst>
          </a:prstGeom>
          <a:gradFill>
            <a:gsLst>
              <a:gs pos="1000">
                <a:schemeClr val="tx2">
                  <a:lumMod val="40000"/>
                  <a:lumOff val="60000"/>
                </a:schemeClr>
              </a:gs>
              <a:gs pos="28000">
                <a:schemeClr val="tx2">
                  <a:lumMod val="40000"/>
                  <a:lumOff val="60000"/>
                </a:schemeClr>
              </a:gs>
              <a:gs pos="100000">
                <a:schemeClr val="bg1"/>
              </a:gs>
            </a:gsLst>
            <a:lin ang="5400000" scaled="0"/>
          </a:gradFill>
          <a:ln>
            <a:no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2400" b="1" dirty="0"/>
              <a:t>שיפור מסויים במידת הדחק, הדיכאון והחרדה</a:t>
            </a:r>
          </a:p>
        </p:txBody>
      </p:sp>
      <p:sp>
        <p:nvSpPr>
          <p:cNvPr id="11" name="TextBox 10">
            <a:extLst>
              <a:ext uri="{FF2B5EF4-FFF2-40B4-BE49-F238E27FC236}">
                <a16:creationId xmlns:a16="http://schemas.microsoft.com/office/drawing/2014/main" id="{D2B64358-892C-47BC-88C1-4D8108120B2C}"/>
              </a:ext>
            </a:extLst>
          </p:cNvPr>
          <p:cNvSpPr txBox="1"/>
          <p:nvPr/>
        </p:nvSpPr>
        <p:spPr>
          <a:xfrm>
            <a:off x="2794475" y="253465"/>
            <a:ext cx="9115481" cy="584775"/>
          </a:xfrm>
          <a:prstGeom prst="rect">
            <a:avLst/>
          </a:prstGeom>
          <a:noFill/>
        </p:spPr>
        <p:txBody>
          <a:bodyPr wrap="square" rtlCol="1">
            <a:spAutoFit/>
          </a:bodyPr>
          <a:lstStyle/>
          <a:p>
            <a:r>
              <a:rPr lang="he-IL" sz="3200" b="1" dirty="0">
                <a:solidFill>
                  <a:srgbClr val="6489C6"/>
                </a:solidFill>
              </a:rPr>
              <a:t>השערות המחקר</a:t>
            </a:r>
          </a:p>
        </p:txBody>
      </p:sp>
    </p:spTree>
    <p:extLst>
      <p:ext uri="{BB962C8B-B14F-4D97-AF65-F5344CB8AC3E}">
        <p14:creationId xmlns:p14="http://schemas.microsoft.com/office/powerpoint/2010/main" val="41025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64"/>
          <p:cNvSpPr>
            <a:spLocks noGrp="1"/>
          </p:cNvSpPr>
          <p:nvPr>
            <p:ph type="sldNum" sz="quarter" idx="12"/>
          </p:nvPr>
        </p:nvSpPr>
        <p:spPr>
          <a:xfrm>
            <a:off x="914813" y="386976"/>
            <a:ext cx="478152" cy="365125"/>
          </a:xfrm>
        </p:spPr>
        <p:txBody>
          <a:bodyPr/>
          <a:lstStyle/>
          <a:p>
            <a:pPr>
              <a:defRPr/>
            </a:pPr>
            <a:fld id="{227DED1B-6108-45D2-8BEB-CB0A4541C141}" type="slidenum">
              <a:rPr lang="he-IL">
                <a:solidFill>
                  <a:schemeClr val="tx1">
                    <a:lumMod val="50000"/>
                    <a:lumOff val="50000"/>
                  </a:schemeClr>
                </a:solidFill>
              </a:rPr>
              <a:t>12</a:t>
            </a:fld>
            <a:endParaRPr lang="he-IL" dirty="0">
              <a:solidFill>
                <a:schemeClr val="tx1">
                  <a:lumMod val="50000"/>
                  <a:lumOff val="50000"/>
                </a:schemeClr>
              </a:solidFill>
            </a:endParaRPr>
          </a:p>
        </p:txBody>
      </p:sp>
      <p:sp>
        <p:nvSpPr>
          <p:cNvPr id="2" name="TextBox 1">
            <a:extLst>
              <a:ext uri="{FF2B5EF4-FFF2-40B4-BE49-F238E27FC236}">
                <a16:creationId xmlns:a16="http://schemas.microsoft.com/office/drawing/2014/main" id="{CE601EC2-58CA-480C-BC0C-DE476C577E68}"/>
              </a:ext>
            </a:extLst>
          </p:cNvPr>
          <p:cNvSpPr txBox="1"/>
          <p:nvPr/>
        </p:nvSpPr>
        <p:spPr>
          <a:xfrm>
            <a:off x="316512" y="1088353"/>
            <a:ext cx="11558975" cy="523220"/>
          </a:xfrm>
          <a:prstGeom prst="rect">
            <a:avLst/>
          </a:prstGeom>
          <a:noFill/>
        </p:spPr>
        <p:txBody>
          <a:bodyPr wrap="square" rtlCol="1">
            <a:spAutoFit/>
          </a:bodyPr>
          <a:lstStyle/>
          <a:p>
            <a:pPr algn="ctr"/>
            <a:r>
              <a:rPr lang="he-IL" sz="2800" dirty="0"/>
              <a:t>הממצאים סיפקו אישוש להשערות המחקר:</a:t>
            </a:r>
          </a:p>
        </p:txBody>
      </p:sp>
      <p:sp>
        <p:nvSpPr>
          <p:cNvPr id="7" name="Freeform: Shape 6">
            <a:extLst>
              <a:ext uri="{FF2B5EF4-FFF2-40B4-BE49-F238E27FC236}">
                <a16:creationId xmlns:a16="http://schemas.microsoft.com/office/drawing/2014/main" id="{686A6402-91C9-4173-92E7-73669E0BE9D2}"/>
              </a:ext>
            </a:extLst>
          </p:cNvPr>
          <p:cNvSpPr/>
          <p:nvPr/>
        </p:nvSpPr>
        <p:spPr>
          <a:xfrm>
            <a:off x="6944758" y="1913641"/>
            <a:ext cx="2827347" cy="1712880"/>
          </a:xfrm>
          <a:custGeom>
            <a:avLst/>
            <a:gdLst>
              <a:gd name="connsiteX0" fmla="*/ 0 w 2827347"/>
              <a:gd name="connsiteY0" fmla="*/ 1712880 h 1712880"/>
              <a:gd name="connsiteX1" fmla="*/ 1413674 w 2827347"/>
              <a:gd name="connsiteY1" fmla="*/ 0 h 1712880"/>
              <a:gd name="connsiteX2" fmla="*/ 1413673 w 2827347"/>
              <a:gd name="connsiteY2" fmla="*/ 0 h 1712880"/>
              <a:gd name="connsiteX3" fmla="*/ 2827347 w 2827347"/>
              <a:gd name="connsiteY3" fmla="*/ 1712880 h 1712880"/>
              <a:gd name="connsiteX4" fmla="*/ 0 w 2827347"/>
              <a:gd name="connsiteY4" fmla="*/ 171288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347" h="1712880">
                <a:moveTo>
                  <a:pt x="0" y="1712880"/>
                </a:moveTo>
                <a:lnTo>
                  <a:pt x="1413674" y="0"/>
                </a:lnTo>
                <a:lnTo>
                  <a:pt x="1413673" y="0"/>
                </a:lnTo>
                <a:lnTo>
                  <a:pt x="2827347" y="1712880"/>
                </a:lnTo>
                <a:lnTo>
                  <a:pt x="0" y="1712880"/>
                </a:lnTo>
                <a:close/>
              </a:path>
            </a:pathLst>
          </a:custGeom>
          <a:solidFill>
            <a:srgbClr val="00C9C5"/>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endParaRPr lang="he-IL" sz="2000" b="1" kern="1200" dirty="0"/>
          </a:p>
          <a:p>
            <a:pPr marL="0" lvl="0" indent="0" algn="ctr" defTabSz="889000" rtl="1">
              <a:lnSpc>
                <a:spcPct val="90000"/>
              </a:lnSpc>
              <a:spcBef>
                <a:spcPct val="0"/>
              </a:spcBef>
              <a:spcAft>
                <a:spcPct val="35000"/>
              </a:spcAft>
              <a:buNone/>
            </a:pPr>
            <a:r>
              <a:rPr lang="he-IL" sz="2000" b="1" kern="1200" dirty="0"/>
              <a:t>ניצני</a:t>
            </a:r>
          </a:p>
          <a:p>
            <a:pPr marL="0" lvl="0" indent="0" algn="ctr" defTabSz="889000" rtl="1">
              <a:lnSpc>
                <a:spcPct val="90000"/>
              </a:lnSpc>
              <a:spcBef>
                <a:spcPct val="0"/>
              </a:spcBef>
              <a:spcAft>
                <a:spcPct val="35000"/>
              </a:spcAft>
              <a:buNone/>
            </a:pPr>
            <a:r>
              <a:rPr lang="he-IL" sz="2000" b="1" kern="1200" dirty="0"/>
              <a:t> שינוי </a:t>
            </a:r>
          </a:p>
          <a:p>
            <a:pPr marL="0" lvl="0" indent="0" algn="ctr" defTabSz="889000" rtl="1">
              <a:lnSpc>
                <a:spcPct val="90000"/>
              </a:lnSpc>
              <a:spcBef>
                <a:spcPct val="0"/>
              </a:spcBef>
              <a:spcAft>
                <a:spcPct val="35000"/>
              </a:spcAft>
              <a:buNone/>
            </a:pPr>
            <a:r>
              <a:rPr lang="he-IL" sz="2000" b="1" kern="1200" dirty="0"/>
              <a:t>הסתגלותי</a:t>
            </a:r>
          </a:p>
        </p:txBody>
      </p:sp>
      <p:sp>
        <p:nvSpPr>
          <p:cNvPr id="9" name="Freeform: Shape 8">
            <a:extLst>
              <a:ext uri="{FF2B5EF4-FFF2-40B4-BE49-F238E27FC236}">
                <a16:creationId xmlns:a16="http://schemas.microsoft.com/office/drawing/2014/main" id="{C1694EFC-8FFC-413F-9BA3-63A7CE68211C}"/>
              </a:ext>
            </a:extLst>
          </p:cNvPr>
          <p:cNvSpPr/>
          <p:nvPr/>
        </p:nvSpPr>
        <p:spPr>
          <a:xfrm>
            <a:off x="5939297" y="3626521"/>
            <a:ext cx="4838269" cy="1218269"/>
          </a:xfrm>
          <a:custGeom>
            <a:avLst/>
            <a:gdLst>
              <a:gd name="connsiteX0" fmla="*/ 0 w 4838269"/>
              <a:gd name="connsiteY0" fmla="*/ 1218269 h 1218269"/>
              <a:gd name="connsiteX1" fmla="*/ 1005462 w 4838269"/>
              <a:gd name="connsiteY1" fmla="*/ 0 h 1218269"/>
              <a:gd name="connsiteX2" fmla="*/ 3832807 w 4838269"/>
              <a:gd name="connsiteY2" fmla="*/ 0 h 1218269"/>
              <a:gd name="connsiteX3" fmla="*/ 4838269 w 4838269"/>
              <a:gd name="connsiteY3" fmla="*/ 1218269 h 1218269"/>
              <a:gd name="connsiteX4" fmla="*/ 0 w 4838269"/>
              <a:gd name="connsiteY4" fmla="*/ 1218269 h 121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269" h="1218269">
                <a:moveTo>
                  <a:pt x="0" y="1218269"/>
                </a:moveTo>
                <a:lnTo>
                  <a:pt x="1005462" y="0"/>
                </a:lnTo>
                <a:lnTo>
                  <a:pt x="3832807" y="0"/>
                </a:lnTo>
                <a:lnTo>
                  <a:pt x="4838269" y="1218269"/>
                </a:lnTo>
                <a:lnTo>
                  <a:pt x="0" y="1218269"/>
                </a:lnTo>
                <a:close/>
              </a:path>
            </a:pathLst>
          </a:custGeom>
          <a:solidFill>
            <a:srgbClr val="B6C6E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8585563"/>
              <a:satOff val="-26829"/>
              <a:lumOff val="5001"/>
              <a:alphaOff val="0"/>
            </a:schemeClr>
          </a:fillRef>
          <a:effectRef idx="1">
            <a:schemeClr val="accent4">
              <a:hueOff val="8585563"/>
              <a:satOff val="-26829"/>
              <a:lumOff val="5001"/>
              <a:alphaOff val="0"/>
            </a:schemeClr>
          </a:effectRef>
          <a:fontRef idx="minor">
            <a:schemeClr val="dk1"/>
          </a:fontRef>
        </p:style>
        <p:txBody>
          <a:bodyPr spcFirstLastPara="0" vert="horz" wrap="square" lIns="887337" tIns="40640" rIns="887337" bIns="40640" numCol="1" spcCol="1270" anchor="ctr" anchorCtr="0">
            <a:noAutofit/>
          </a:bodyPr>
          <a:lstStyle/>
          <a:p>
            <a:pPr marL="0" lvl="0" indent="0" algn="ctr" defTabSz="1422400" rtl="1">
              <a:lnSpc>
                <a:spcPct val="90000"/>
              </a:lnSpc>
              <a:spcBef>
                <a:spcPct val="0"/>
              </a:spcBef>
              <a:spcAft>
                <a:spcPct val="35000"/>
              </a:spcAft>
              <a:buNone/>
            </a:pPr>
            <a:r>
              <a:rPr lang="he-IL" sz="3200" b="1" kern="1200" dirty="0"/>
              <a:t>שינוי התנהלותי מסויים</a:t>
            </a:r>
          </a:p>
        </p:txBody>
      </p:sp>
      <p:sp>
        <p:nvSpPr>
          <p:cNvPr id="10" name="Freeform: Shape 9">
            <a:extLst>
              <a:ext uri="{FF2B5EF4-FFF2-40B4-BE49-F238E27FC236}">
                <a16:creationId xmlns:a16="http://schemas.microsoft.com/office/drawing/2014/main" id="{37920374-C7E5-4E8B-AF98-38DA38C29F67}"/>
              </a:ext>
            </a:extLst>
          </p:cNvPr>
          <p:cNvSpPr/>
          <p:nvPr/>
        </p:nvSpPr>
        <p:spPr>
          <a:xfrm>
            <a:off x="4929694" y="4844790"/>
            <a:ext cx="6857476" cy="1223288"/>
          </a:xfrm>
          <a:custGeom>
            <a:avLst/>
            <a:gdLst>
              <a:gd name="connsiteX0" fmla="*/ 0 w 6857476"/>
              <a:gd name="connsiteY0" fmla="*/ 1223288 h 1223288"/>
              <a:gd name="connsiteX1" fmla="*/ 1009604 w 6857476"/>
              <a:gd name="connsiteY1" fmla="*/ 0 h 1223288"/>
              <a:gd name="connsiteX2" fmla="*/ 5847872 w 6857476"/>
              <a:gd name="connsiteY2" fmla="*/ 0 h 1223288"/>
              <a:gd name="connsiteX3" fmla="*/ 6857476 w 6857476"/>
              <a:gd name="connsiteY3" fmla="*/ 1223288 h 1223288"/>
              <a:gd name="connsiteX4" fmla="*/ 0 w 6857476"/>
              <a:gd name="connsiteY4" fmla="*/ 1223288 h 122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476" h="1223288">
                <a:moveTo>
                  <a:pt x="0" y="1223288"/>
                </a:moveTo>
                <a:lnTo>
                  <a:pt x="1009604" y="0"/>
                </a:lnTo>
                <a:lnTo>
                  <a:pt x="5847872" y="0"/>
                </a:lnTo>
                <a:lnTo>
                  <a:pt x="6857476" y="1223288"/>
                </a:lnTo>
                <a:lnTo>
                  <a:pt x="0" y="1223288"/>
                </a:lnTo>
                <a:close/>
              </a:path>
            </a:pathLst>
          </a:custGeom>
          <a:solidFill>
            <a:srgbClr val="C894AA"/>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7171125"/>
              <a:satOff val="-53658"/>
              <a:lumOff val="10003"/>
              <a:alphaOff val="0"/>
            </a:schemeClr>
          </a:fillRef>
          <a:effectRef idx="1">
            <a:schemeClr val="accent4">
              <a:hueOff val="17171125"/>
              <a:satOff val="-53658"/>
              <a:lumOff val="10003"/>
              <a:alphaOff val="0"/>
            </a:schemeClr>
          </a:effectRef>
          <a:fontRef idx="minor">
            <a:schemeClr val="dk1"/>
          </a:fontRef>
        </p:style>
        <p:txBody>
          <a:bodyPr spcFirstLastPara="0" vert="horz" wrap="square" lIns="1261018" tIns="60960" rIns="1261019" bIns="60960" numCol="1" spcCol="1270" anchor="ctr" anchorCtr="0">
            <a:noAutofit/>
          </a:bodyPr>
          <a:lstStyle/>
          <a:p>
            <a:pPr marL="0" lvl="0" indent="0" algn="ctr" defTabSz="2133600" rtl="1">
              <a:lnSpc>
                <a:spcPct val="90000"/>
              </a:lnSpc>
              <a:spcBef>
                <a:spcPct val="0"/>
              </a:spcBef>
              <a:spcAft>
                <a:spcPct val="35000"/>
              </a:spcAft>
              <a:buNone/>
            </a:pPr>
            <a:r>
              <a:rPr lang="he-IL" sz="4800" b="1" kern="1200" dirty="0"/>
              <a:t>שינוי חומרי רחב</a:t>
            </a:r>
          </a:p>
        </p:txBody>
      </p:sp>
      <p:pic>
        <p:nvPicPr>
          <p:cNvPr id="11" name="Picture 10">
            <a:extLst>
              <a:ext uri="{FF2B5EF4-FFF2-40B4-BE49-F238E27FC236}">
                <a16:creationId xmlns:a16="http://schemas.microsoft.com/office/drawing/2014/main" id="{08CF2F18-54AC-49CE-812C-1F3B2B6A0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605" y="4592669"/>
            <a:ext cx="1611652" cy="1493464"/>
          </a:xfrm>
          <a:prstGeom prst="rect">
            <a:avLst/>
          </a:prstGeom>
        </p:spPr>
      </p:pic>
      <p:sp>
        <p:nvSpPr>
          <p:cNvPr id="13" name="Arrow: Up 4">
            <a:extLst>
              <a:ext uri="{FF2B5EF4-FFF2-40B4-BE49-F238E27FC236}">
                <a16:creationId xmlns:a16="http://schemas.microsoft.com/office/drawing/2014/main" id="{906D4230-222F-40F0-9EFD-E30991979983}"/>
              </a:ext>
            </a:extLst>
          </p:cNvPr>
          <p:cNvSpPr/>
          <p:nvPr/>
        </p:nvSpPr>
        <p:spPr>
          <a:xfrm>
            <a:off x="2081533" y="1913641"/>
            <a:ext cx="3037222" cy="4154438"/>
          </a:xfrm>
          <a:prstGeom prst="upArrow">
            <a:avLst>
              <a:gd name="adj1" fmla="val 50621"/>
              <a:gd name="adj2" fmla="val 55736"/>
            </a:avLst>
          </a:prstGeom>
          <a:gradFill>
            <a:gsLst>
              <a:gs pos="1000">
                <a:schemeClr val="tx2">
                  <a:lumMod val="40000"/>
                  <a:lumOff val="60000"/>
                </a:schemeClr>
              </a:gs>
              <a:gs pos="28000">
                <a:schemeClr val="tx2">
                  <a:lumMod val="40000"/>
                  <a:lumOff val="60000"/>
                </a:schemeClr>
              </a:gs>
              <a:gs pos="100000">
                <a:schemeClr val="bg1"/>
              </a:gs>
            </a:gsLst>
            <a:lin ang="5400000" scaled="0"/>
          </a:gradFill>
          <a:ln>
            <a:no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2400" b="1" dirty="0"/>
              <a:t>שיפור מסויים במידת הדחק, הדיכאון והחרדה</a:t>
            </a:r>
          </a:p>
        </p:txBody>
      </p:sp>
      <p:sp>
        <p:nvSpPr>
          <p:cNvPr id="19" name="TextBox 18">
            <a:extLst>
              <a:ext uri="{FF2B5EF4-FFF2-40B4-BE49-F238E27FC236}">
                <a16:creationId xmlns:a16="http://schemas.microsoft.com/office/drawing/2014/main" id="{D2B64358-892C-47BC-88C1-4D8108120B2C}"/>
              </a:ext>
            </a:extLst>
          </p:cNvPr>
          <p:cNvSpPr txBox="1"/>
          <p:nvPr/>
        </p:nvSpPr>
        <p:spPr>
          <a:xfrm>
            <a:off x="2794475" y="253465"/>
            <a:ext cx="9115481" cy="584775"/>
          </a:xfrm>
          <a:prstGeom prst="rect">
            <a:avLst/>
          </a:prstGeom>
          <a:noFill/>
        </p:spPr>
        <p:txBody>
          <a:bodyPr wrap="square" rtlCol="1">
            <a:spAutoFit/>
          </a:bodyPr>
          <a:lstStyle/>
          <a:p>
            <a:r>
              <a:rPr lang="he-IL" sz="3200" b="1" dirty="0">
                <a:solidFill>
                  <a:srgbClr val="6489C6"/>
                </a:solidFill>
              </a:rPr>
              <a:t>ממצאי המחקר</a:t>
            </a:r>
          </a:p>
        </p:txBody>
      </p:sp>
    </p:spTree>
    <p:extLst>
      <p:ext uri="{BB962C8B-B14F-4D97-AF65-F5344CB8AC3E}">
        <p14:creationId xmlns:p14="http://schemas.microsoft.com/office/powerpoint/2010/main" val="209513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5186"/>
          <p:cNvSpPr txBox="1">
            <a:spLocks/>
          </p:cNvSpPr>
          <p:nvPr/>
        </p:nvSpPr>
        <p:spPr>
          <a:xfrm>
            <a:off x="973562" y="372073"/>
            <a:ext cx="445040" cy="415925"/>
          </a:xfrm>
          <a:prstGeom prst="rect">
            <a:avLst/>
          </a:prstGeom>
          <a:extLst>
            <a:ext uri="{C572A759-6A51-4108-AA02-DFA0A04FC94B}">
              <ma14:wrappingTextBoxFlag xmlns:ma14="http://schemas.microsoft.com/office/mac/drawingml/2011/main" xmlns="" val="1"/>
            </a:ext>
          </a:extLst>
        </p:spPr>
        <p:txBody>
          <a:bodyPr anchor="ctr"/>
          <a:lstStyle>
            <a:defPPr>
              <a:defRPr lang="he-IL"/>
            </a:defPPr>
            <a:lvl1pPr algn="l" rtl="0" eaLnBrk="0" fontAlgn="base" hangingPunct="0">
              <a:spcBef>
                <a:spcPct val="0"/>
              </a:spcBef>
              <a:spcAft>
                <a:spcPct val="0"/>
              </a:spcAft>
              <a:defRPr sz="1001" kern="1200">
                <a:solidFill>
                  <a:srgbClr val="4C6077"/>
                </a:solidFill>
                <a:latin typeface="Geomanist Regular"/>
                <a:ea typeface="Geomanist Regular"/>
                <a:cs typeface="Geomanist Regular"/>
                <a:sym typeface="Geomanist Regular"/>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FC824672-9308-46D1-88F8-2A0D8AF5A59A}" type="slidenum">
              <a:rPr lang="he-IL" sz="1800" b="1">
                <a:solidFill>
                  <a:schemeClr val="tx1">
                    <a:lumMod val="50000"/>
                    <a:lumOff val="50000"/>
                  </a:schemeClr>
                </a:solidFill>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a:t>
            </a:fld>
            <a:endParaRPr lang="he-IL" sz="1800" b="1" dirty="0">
              <a:solidFill>
                <a:schemeClr val="tx1">
                  <a:lumMod val="50000"/>
                  <a:lumOff val="50000"/>
                </a:schemeClr>
              </a:solidFill>
              <a:ea typeface="+mn-ea"/>
              <a:cs typeface="+mn-cs"/>
            </a:endParaRPr>
          </a:p>
        </p:txBody>
      </p:sp>
      <p:graphicFrame>
        <p:nvGraphicFramePr>
          <p:cNvPr id="15" name="Chart 14">
            <a:extLst>
              <a:ext uri="{FF2B5EF4-FFF2-40B4-BE49-F238E27FC236}">
                <a16:creationId xmlns:a16="http://schemas.microsoft.com/office/drawing/2014/main" id="{803882B5-4E5F-429F-97AA-687A92EFADFB}"/>
              </a:ext>
            </a:extLst>
          </p:cNvPr>
          <p:cNvGraphicFramePr>
            <a:graphicFrameLocks/>
          </p:cNvGraphicFramePr>
          <p:nvPr>
            <p:extLst>
              <p:ext uri="{D42A27DB-BD31-4B8C-83A1-F6EECF244321}">
                <p14:modId xmlns:p14="http://schemas.microsoft.com/office/powerpoint/2010/main" val="3762529632"/>
              </p:ext>
            </p:extLst>
          </p:nvPr>
        </p:nvGraphicFramePr>
        <p:xfrm>
          <a:off x="6815580" y="1179135"/>
          <a:ext cx="5129456" cy="2816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CB9CF781-5460-4503-9F94-7B02F0060689}"/>
              </a:ext>
            </a:extLst>
          </p:cNvPr>
          <p:cNvGraphicFramePr>
            <a:graphicFrameLocks/>
          </p:cNvGraphicFramePr>
          <p:nvPr>
            <p:extLst>
              <p:ext uri="{D42A27DB-BD31-4B8C-83A1-F6EECF244321}">
                <p14:modId xmlns:p14="http://schemas.microsoft.com/office/powerpoint/2010/main" val="2738670827"/>
              </p:ext>
            </p:extLst>
          </p:nvPr>
        </p:nvGraphicFramePr>
        <p:xfrm>
          <a:off x="5194299" y="4112482"/>
          <a:ext cx="5847080" cy="2177223"/>
        </p:xfrm>
        <a:graphic>
          <a:graphicData uri="http://schemas.openxmlformats.org/drawingml/2006/chart">
            <c:chart xmlns:c="http://schemas.openxmlformats.org/drawingml/2006/chart" xmlns:r="http://schemas.openxmlformats.org/officeDocument/2006/relationships" r:id="rId3"/>
          </a:graphicData>
        </a:graphic>
      </p:graphicFrame>
      <p:sp>
        <p:nvSpPr>
          <p:cNvPr id="22" name="Arrow: Left 21">
            <a:extLst>
              <a:ext uri="{FF2B5EF4-FFF2-40B4-BE49-F238E27FC236}">
                <a16:creationId xmlns:a16="http://schemas.microsoft.com/office/drawing/2014/main" id="{4D8387AA-BA2D-4CB2-B1A9-0A34A44418C4}"/>
              </a:ext>
            </a:extLst>
          </p:cNvPr>
          <p:cNvSpPr/>
          <p:nvPr/>
        </p:nvSpPr>
        <p:spPr>
          <a:xfrm rot="1234838">
            <a:off x="6977445" y="5440931"/>
            <a:ext cx="2247510" cy="538480"/>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b="1" dirty="0"/>
              <a:t>כ-58%</a:t>
            </a:r>
          </a:p>
        </p:txBody>
      </p:sp>
      <p:sp>
        <p:nvSpPr>
          <p:cNvPr id="8" name="TextBox 7">
            <a:extLst>
              <a:ext uri="{FF2B5EF4-FFF2-40B4-BE49-F238E27FC236}">
                <a16:creationId xmlns:a16="http://schemas.microsoft.com/office/drawing/2014/main" id="{0089C670-5035-4D7D-89B8-F4154A3A1D93}"/>
              </a:ext>
            </a:extLst>
          </p:cNvPr>
          <p:cNvSpPr txBox="1"/>
          <p:nvPr/>
        </p:nvSpPr>
        <p:spPr>
          <a:xfrm>
            <a:off x="1914258" y="4801476"/>
            <a:ext cx="3083488" cy="523220"/>
          </a:xfrm>
          <a:prstGeom prst="rect">
            <a:avLst/>
          </a:prstGeom>
          <a:noFill/>
          <a:ln>
            <a:solidFill>
              <a:schemeClr val="tx1"/>
            </a:solidFill>
          </a:ln>
          <a:effectLst/>
          <a:scene3d>
            <a:camera prst="orthographicFront">
              <a:rot lat="0" lon="0" rev="0"/>
            </a:camera>
            <a:lightRig rig="balanced" dir="t">
              <a:rot lat="0" lon="0" rev="8700000"/>
            </a:lightRig>
          </a:scene3d>
          <a:sp3d>
            <a:bevelT w="190500" h="38100"/>
          </a:sp3d>
        </p:spPr>
        <p:txBody>
          <a:bodyPr wrap="square" rtlCol="1">
            <a:spAutoFit/>
          </a:bodyPr>
          <a:lstStyle/>
          <a:p>
            <a:r>
              <a:rPr lang="he-IL" sz="1400" b="1" dirty="0"/>
              <a:t>* הערה: נתוני השיפור בהכנסה הממוצעת הם ממוצע שני אומדנים שונים</a:t>
            </a:r>
          </a:p>
        </p:txBody>
      </p:sp>
      <p:graphicFrame>
        <p:nvGraphicFramePr>
          <p:cNvPr id="12" name="Chart 11">
            <a:extLst>
              <a:ext uri="{FF2B5EF4-FFF2-40B4-BE49-F238E27FC236}">
                <a16:creationId xmlns:a16="http://schemas.microsoft.com/office/drawing/2014/main" id="{1C0212DA-83C6-43A5-BB69-7807B4A0FBAC}"/>
              </a:ext>
            </a:extLst>
          </p:cNvPr>
          <p:cNvGraphicFramePr>
            <a:graphicFrameLocks/>
          </p:cNvGraphicFramePr>
          <p:nvPr>
            <p:extLst>
              <p:ext uri="{D42A27DB-BD31-4B8C-83A1-F6EECF244321}">
                <p14:modId xmlns:p14="http://schemas.microsoft.com/office/powerpoint/2010/main" val="3741892777"/>
              </p:ext>
            </p:extLst>
          </p:nvPr>
        </p:nvGraphicFramePr>
        <p:xfrm>
          <a:off x="663524" y="1179135"/>
          <a:ext cx="5847080" cy="281625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D2B64358-892C-47BC-88C1-4D8108120B2C}"/>
              </a:ext>
            </a:extLst>
          </p:cNvPr>
          <p:cNvSpPr txBox="1"/>
          <p:nvPr/>
        </p:nvSpPr>
        <p:spPr>
          <a:xfrm>
            <a:off x="2794475" y="253465"/>
            <a:ext cx="9115481" cy="584775"/>
          </a:xfrm>
          <a:prstGeom prst="rect">
            <a:avLst/>
          </a:prstGeom>
          <a:noFill/>
        </p:spPr>
        <p:txBody>
          <a:bodyPr wrap="square" rtlCol="1">
            <a:spAutoFit/>
          </a:bodyPr>
          <a:lstStyle/>
          <a:p>
            <a:r>
              <a:rPr lang="he-IL" sz="3200" b="1" dirty="0">
                <a:solidFill>
                  <a:srgbClr val="6489C6"/>
                </a:solidFill>
              </a:rPr>
              <a:t>ממצאי המחקר: </a:t>
            </a:r>
            <a:r>
              <a:rPr lang="he-IL" sz="2400" b="1" dirty="0">
                <a:solidFill>
                  <a:srgbClr val="6489C6"/>
                </a:solidFill>
              </a:rPr>
              <a:t>שינוי חומרי רחב במצב המשפחות – נתונים נבחרים</a:t>
            </a:r>
          </a:p>
        </p:txBody>
      </p:sp>
    </p:spTree>
    <p:extLst>
      <p:ext uri="{BB962C8B-B14F-4D97-AF65-F5344CB8AC3E}">
        <p14:creationId xmlns:p14="http://schemas.microsoft.com/office/powerpoint/2010/main" val="391439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9" grpId="0">
        <p:bldAsOne/>
      </p:bldGraphic>
      <p:bldP spid="22" grpId="0" animBg="1"/>
      <p:bldP spid="8" grpId="0" animBg="1"/>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64"/>
          <p:cNvSpPr>
            <a:spLocks noGrp="1"/>
          </p:cNvSpPr>
          <p:nvPr>
            <p:ph type="sldNum" sz="quarter" idx="12"/>
          </p:nvPr>
        </p:nvSpPr>
        <p:spPr>
          <a:xfrm>
            <a:off x="897721" y="421160"/>
            <a:ext cx="495244" cy="365125"/>
          </a:xfrm>
        </p:spPr>
        <p:txBody>
          <a:bodyPr/>
          <a:lstStyle/>
          <a:p>
            <a:pPr>
              <a:defRPr/>
            </a:pPr>
            <a:fld id="{227DED1B-6108-45D2-8BEB-CB0A4541C141}" type="slidenum">
              <a:rPr lang="he-IL">
                <a:solidFill>
                  <a:schemeClr val="tx1">
                    <a:lumMod val="50000"/>
                    <a:lumOff val="50000"/>
                  </a:schemeClr>
                </a:solidFill>
                <a:sym typeface="Geomanist Regular"/>
              </a:rPr>
              <a:t>14</a:t>
            </a:fld>
            <a:endParaRPr lang="he-IL" dirty="0">
              <a:solidFill>
                <a:schemeClr val="tx1">
                  <a:lumMod val="50000"/>
                  <a:lumOff val="50000"/>
                </a:schemeClr>
              </a:solidFill>
              <a:sym typeface="Geomanist Regular"/>
            </a:endParaRPr>
          </a:p>
        </p:txBody>
      </p:sp>
      <p:sp>
        <p:nvSpPr>
          <p:cNvPr id="2" name="TextBox 1">
            <a:extLst>
              <a:ext uri="{FF2B5EF4-FFF2-40B4-BE49-F238E27FC236}">
                <a16:creationId xmlns:a16="http://schemas.microsoft.com/office/drawing/2014/main" id="{CE601EC2-58CA-480C-BC0C-DE476C577E68}"/>
              </a:ext>
            </a:extLst>
          </p:cNvPr>
          <p:cNvSpPr txBox="1"/>
          <p:nvPr/>
        </p:nvSpPr>
        <p:spPr>
          <a:xfrm>
            <a:off x="316512" y="1088353"/>
            <a:ext cx="11558975" cy="523220"/>
          </a:xfrm>
          <a:prstGeom prst="rect">
            <a:avLst/>
          </a:prstGeom>
          <a:noFill/>
        </p:spPr>
        <p:txBody>
          <a:bodyPr wrap="square" rtlCol="1">
            <a:spAutoFit/>
          </a:bodyPr>
          <a:lstStyle/>
          <a:p>
            <a:pPr algn="ctr"/>
            <a:r>
              <a:rPr lang="he-IL" sz="2800" dirty="0"/>
              <a:t>אם התכנית משיגה את יעדיה נצפה למצוא עדויות בשלב זה ל:</a:t>
            </a:r>
          </a:p>
        </p:txBody>
      </p:sp>
      <p:sp>
        <p:nvSpPr>
          <p:cNvPr id="7" name="Freeform: Shape 6">
            <a:extLst>
              <a:ext uri="{FF2B5EF4-FFF2-40B4-BE49-F238E27FC236}">
                <a16:creationId xmlns:a16="http://schemas.microsoft.com/office/drawing/2014/main" id="{686A6402-91C9-4173-92E7-73669E0BE9D2}"/>
              </a:ext>
            </a:extLst>
          </p:cNvPr>
          <p:cNvSpPr/>
          <p:nvPr/>
        </p:nvSpPr>
        <p:spPr>
          <a:xfrm>
            <a:off x="6944758" y="1913641"/>
            <a:ext cx="2827347" cy="1712880"/>
          </a:xfrm>
          <a:custGeom>
            <a:avLst/>
            <a:gdLst>
              <a:gd name="connsiteX0" fmla="*/ 0 w 2827347"/>
              <a:gd name="connsiteY0" fmla="*/ 1712880 h 1712880"/>
              <a:gd name="connsiteX1" fmla="*/ 1413674 w 2827347"/>
              <a:gd name="connsiteY1" fmla="*/ 0 h 1712880"/>
              <a:gd name="connsiteX2" fmla="*/ 1413673 w 2827347"/>
              <a:gd name="connsiteY2" fmla="*/ 0 h 1712880"/>
              <a:gd name="connsiteX3" fmla="*/ 2827347 w 2827347"/>
              <a:gd name="connsiteY3" fmla="*/ 1712880 h 1712880"/>
              <a:gd name="connsiteX4" fmla="*/ 0 w 2827347"/>
              <a:gd name="connsiteY4" fmla="*/ 171288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347" h="1712880">
                <a:moveTo>
                  <a:pt x="0" y="1712880"/>
                </a:moveTo>
                <a:lnTo>
                  <a:pt x="1413674" y="0"/>
                </a:lnTo>
                <a:lnTo>
                  <a:pt x="1413673" y="0"/>
                </a:lnTo>
                <a:lnTo>
                  <a:pt x="2827347" y="1712880"/>
                </a:lnTo>
                <a:lnTo>
                  <a:pt x="0" y="1712880"/>
                </a:lnTo>
                <a:close/>
              </a:path>
            </a:pathLst>
          </a:custGeom>
          <a:solidFill>
            <a:srgbClr val="00C9C5"/>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endParaRPr lang="he-IL" sz="2000" b="1" kern="1200" dirty="0"/>
          </a:p>
          <a:p>
            <a:pPr marL="0" lvl="0" indent="0" algn="ctr" defTabSz="889000" rtl="1">
              <a:lnSpc>
                <a:spcPct val="90000"/>
              </a:lnSpc>
              <a:spcBef>
                <a:spcPct val="0"/>
              </a:spcBef>
              <a:spcAft>
                <a:spcPct val="35000"/>
              </a:spcAft>
              <a:buNone/>
            </a:pPr>
            <a:r>
              <a:rPr lang="he-IL" sz="2000" b="1" kern="1200" dirty="0"/>
              <a:t>ניצני</a:t>
            </a:r>
          </a:p>
          <a:p>
            <a:pPr marL="0" lvl="0" indent="0" algn="ctr" defTabSz="889000" rtl="1">
              <a:lnSpc>
                <a:spcPct val="90000"/>
              </a:lnSpc>
              <a:spcBef>
                <a:spcPct val="0"/>
              </a:spcBef>
              <a:spcAft>
                <a:spcPct val="35000"/>
              </a:spcAft>
              <a:buNone/>
            </a:pPr>
            <a:r>
              <a:rPr lang="he-IL" sz="2000" b="1" kern="1200" dirty="0"/>
              <a:t> שינוי </a:t>
            </a:r>
          </a:p>
          <a:p>
            <a:pPr marL="0" lvl="0" indent="0" algn="ctr" defTabSz="889000" rtl="1">
              <a:lnSpc>
                <a:spcPct val="90000"/>
              </a:lnSpc>
              <a:spcBef>
                <a:spcPct val="0"/>
              </a:spcBef>
              <a:spcAft>
                <a:spcPct val="35000"/>
              </a:spcAft>
              <a:buNone/>
            </a:pPr>
            <a:r>
              <a:rPr lang="he-IL" sz="2000" b="1" kern="1200" dirty="0"/>
              <a:t>הסתגלותי</a:t>
            </a:r>
          </a:p>
        </p:txBody>
      </p:sp>
      <p:sp>
        <p:nvSpPr>
          <p:cNvPr id="9" name="Freeform: Shape 8">
            <a:extLst>
              <a:ext uri="{FF2B5EF4-FFF2-40B4-BE49-F238E27FC236}">
                <a16:creationId xmlns:a16="http://schemas.microsoft.com/office/drawing/2014/main" id="{C1694EFC-8FFC-413F-9BA3-63A7CE68211C}"/>
              </a:ext>
            </a:extLst>
          </p:cNvPr>
          <p:cNvSpPr/>
          <p:nvPr/>
        </p:nvSpPr>
        <p:spPr>
          <a:xfrm>
            <a:off x="5939297" y="3626521"/>
            <a:ext cx="4838269" cy="1218269"/>
          </a:xfrm>
          <a:custGeom>
            <a:avLst/>
            <a:gdLst>
              <a:gd name="connsiteX0" fmla="*/ 0 w 4838269"/>
              <a:gd name="connsiteY0" fmla="*/ 1218269 h 1218269"/>
              <a:gd name="connsiteX1" fmla="*/ 1005462 w 4838269"/>
              <a:gd name="connsiteY1" fmla="*/ 0 h 1218269"/>
              <a:gd name="connsiteX2" fmla="*/ 3832807 w 4838269"/>
              <a:gd name="connsiteY2" fmla="*/ 0 h 1218269"/>
              <a:gd name="connsiteX3" fmla="*/ 4838269 w 4838269"/>
              <a:gd name="connsiteY3" fmla="*/ 1218269 h 1218269"/>
              <a:gd name="connsiteX4" fmla="*/ 0 w 4838269"/>
              <a:gd name="connsiteY4" fmla="*/ 1218269 h 121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269" h="1218269">
                <a:moveTo>
                  <a:pt x="0" y="1218269"/>
                </a:moveTo>
                <a:lnTo>
                  <a:pt x="1005462" y="0"/>
                </a:lnTo>
                <a:lnTo>
                  <a:pt x="3832807" y="0"/>
                </a:lnTo>
                <a:lnTo>
                  <a:pt x="4838269" y="1218269"/>
                </a:lnTo>
                <a:lnTo>
                  <a:pt x="0" y="1218269"/>
                </a:lnTo>
                <a:close/>
              </a:path>
            </a:pathLst>
          </a:custGeom>
          <a:solidFill>
            <a:srgbClr val="B6C6E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8585563"/>
              <a:satOff val="-26829"/>
              <a:lumOff val="5001"/>
              <a:alphaOff val="0"/>
            </a:schemeClr>
          </a:fillRef>
          <a:effectRef idx="1">
            <a:schemeClr val="accent4">
              <a:hueOff val="8585563"/>
              <a:satOff val="-26829"/>
              <a:lumOff val="5001"/>
              <a:alphaOff val="0"/>
            </a:schemeClr>
          </a:effectRef>
          <a:fontRef idx="minor">
            <a:schemeClr val="dk1"/>
          </a:fontRef>
        </p:style>
        <p:txBody>
          <a:bodyPr spcFirstLastPara="0" vert="horz" wrap="square" lIns="887337" tIns="40640" rIns="887337" bIns="40640" numCol="1" spcCol="1270" anchor="ctr" anchorCtr="0">
            <a:noAutofit/>
          </a:bodyPr>
          <a:lstStyle/>
          <a:p>
            <a:pPr marL="0" lvl="0" indent="0" algn="ctr" defTabSz="1422400" rtl="1">
              <a:lnSpc>
                <a:spcPct val="90000"/>
              </a:lnSpc>
              <a:spcBef>
                <a:spcPct val="0"/>
              </a:spcBef>
              <a:spcAft>
                <a:spcPct val="35000"/>
              </a:spcAft>
              <a:buNone/>
            </a:pPr>
            <a:r>
              <a:rPr lang="he-IL" sz="3200" b="1" kern="1200" dirty="0"/>
              <a:t>שינוי התנהלותי מסויים</a:t>
            </a:r>
          </a:p>
        </p:txBody>
      </p:sp>
      <p:sp>
        <p:nvSpPr>
          <p:cNvPr id="10" name="Freeform: Shape 9">
            <a:extLst>
              <a:ext uri="{FF2B5EF4-FFF2-40B4-BE49-F238E27FC236}">
                <a16:creationId xmlns:a16="http://schemas.microsoft.com/office/drawing/2014/main" id="{37920374-C7E5-4E8B-AF98-38DA38C29F67}"/>
              </a:ext>
            </a:extLst>
          </p:cNvPr>
          <p:cNvSpPr/>
          <p:nvPr/>
        </p:nvSpPr>
        <p:spPr>
          <a:xfrm>
            <a:off x="4929694" y="4844790"/>
            <a:ext cx="6857476" cy="1223288"/>
          </a:xfrm>
          <a:custGeom>
            <a:avLst/>
            <a:gdLst>
              <a:gd name="connsiteX0" fmla="*/ 0 w 6857476"/>
              <a:gd name="connsiteY0" fmla="*/ 1223288 h 1223288"/>
              <a:gd name="connsiteX1" fmla="*/ 1009604 w 6857476"/>
              <a:gd name="connsiteY1" fmla="*/ 0 h 1223288"/>
              <a:gd name="connsiteX2" fmla="*/ 5847872 w 6857476"/>
              <a:gd name="connsiteY2" fmla="*/ 0 h 1223288"/>
              <a:gd name="connsiteX3" fmla="*/ 6857476 w 6857476"/>
              <a:gd name="connsiteY3" fmla="*/ 1223288 h 1223288"/>
              <a:gd name="connsiteX4" fmla="*/ 0 w 6857476"/>
              <a:gd name="connsiteY4" fmla="*/ 1223288 h 122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476" h="1223288">
                <a:moveTo>
                  <a:pt x="0" y="1223288"/>
                </a:moveTo>
                <a:lnTo>
                  <a:pt x="1009604" y="0"/>
                </a:lnTo>
                <a:lnTo>
                  <a:pt x="5847872" y="0"/>
                </a:lnTo>
                <a:lnTo>
                  <a:pt x="6857476" y="1223288"/>
                </a:lnTo>
                <a:lnTo>
                  <a:pt x="0" y="1223288"/>
                </a:lnTo>
                <a:close/>
              </a:path>
            </a:pathLst>
          </a:custGeom>
          <a:solidFill>
            <a:srgbClr val="C894AA"/>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7171125"/>
              <a:satOff val="-53658"/>
              <a:lumOff val="10003"/>
              <a:alphaOff val="0"/>
            </a:schemeClr>
          </a:fillRef>
          <a:effectRef idx="1">
            <a:schemeClr val="accent4">
              <a:hueOff val="17171125"/>
              <a:satOff val="-53658"/>
              <a:lumOff val="10003"/>
              <a:alphaOff val="0"/>
            </a:schemeClr>
          </a:effectRef>
          <a:fontRef idx="minor">
            <a:schemeClr val="dk1"/>
          </a:fontRef>
        </p:style>
        <p:txBody>
          <a:bodyPr spcFirstLastPara="0" vert="horz" wrap="square" lIns="1261018" tIns="60960" rIns="1261019" bIns="60960" numCol="1" spcCol="1270" anchor="ctr" anchorCtr="0">
            <a:noAutofit/>
          </a:bodyPr>
          <a:lstStyle/>
          <a:p>
            <a:pPr marL="0" lvl="0" indent="0" algn="ctr" defTabSz="2133600" rtl="1">
              <a:lnSpc>
                <a:spcPct val="90000"/>
              </a:lnSpc>
              <a:spcBef>
                <a:spcPct val="0"/>
              </a:spcBef>
              <a:spcAft>
                <a:spcPct val="35000"/>
              </a:spcAft>
              <a:buNone/>
            </a:pPr>
            <a:r>
              <a:rPr lang="he-IL" sz="4800" b="1" kern="1200" dirty="0"/>
              <a:t>שינוי חומרי רחב</a:t>
            </a:r>
          </a:p>
        </p:txBody>
      </p:sp>
      <p:pic>
        <p:nvPicPr>
          <p:cNvPr id="11" name="Picture 10">
            <a:extLst>
              <a:ext uri="{FF2B5EF4-FFF2-40B4-BE49-F238E27FC236}">
                <a16:creationId xmlns:a16="http://schemas.microsoft.com/office/drawing/2014/main" id="{08CF2F18-54AC-49CE-812C-1F3B2B6A0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605" y="4592669"/>
            <a:ext cx="1611652" cy="1493464"/>
          </a:xfrm>
          <a:prstGeom prst="rect">
            <a:avLst/>
          </a:prstGeom>
        </p:spPr>
      </p:pic>
      <p:pic>
        <p:nvPicPr>
          <p:cNvPr id="13" name="Picture 12">
            <a:extLst>
              <a:ext uri="{FF2B5EF4-FFF2-40B4-BE49-F238E27FC236}">
                <a16:creationId xmlns:a16="http://schemas.microsoft.com/office/drawing/2014/main" id="{C46139B8-6104-4A0D-8A49-384C7914A1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605" y="3351326"/>
            <a:ext cx="1611652" cy="1493464"/>
          </a:xfrm>
          <a:prstGeom prst="rect">
            <a:avLst/>
          </a:prstGeom>
        </p:spPr>
      </p:pic>
      <p:sp>
        <p:nvSpPr>
          <p:cNvPr id="14" name="Arrow: Up 4">
            <a:extLst>
              <a:ext uri="{FF2B5EF4-FFF2-40B4-BE49-F238E27FC236}">
                <a16:creationId xmlns:a16="http://schemas.microsoft.com/office/drawing/2014/main" id="{906D4230-222F-40F0-9EFD-E30991979983}"/>
              </a:ext>
            </a:extLst>
          </p:cNvPr>
          <p:cNvSpPr/>
          <p:nvPr/>
        </p:nvSpPr>
        <p:spPr>
          <a:xfrm>
            <a:off x="2081533" y="1913641"/>
            <a:ext cx="3037222" cy="4154438"/>
          </a:xfrm>
          <a:prstGeom prst="upArrow">
            <a:avLst>
              <a:gd name="adj1" fmla="val 50621"/>
              <a:gd name="adj2" fmla="val 55736"/>
            </a:avLst>
          </a:prstGeom>
          <a:gradFill>
            <a:gsLst>
              <a:gs pos="1000">
                <a:schemeClr val="tx2">
                  <a:lumMod val="40000"/>
                  <a:lumOff val="60000"/>
                </a:schemeClr>
              </a:gs>
              <a:gs pos="28000">
                <a:schemeClr val="tx2">
                  <a:lumMod val="40000"/>
                  <a:lumOff val="60000"/>
                </a:schemeClr>
              </a:gs>
              <a:gs pos="100000">
                <a:schemeClr val="bg1"/>
              </a:gs>
            </a:gsLst>
            <a:lin ang="5400000" scaled="0"/>
          </a:gradFill>
          <a:ln>
            <a:no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2400" b="1" dirty="0"/>
              <a:t>שיפור מסויים במידת הדחק, הדיכאון והחרדה</a:t>
            </a:r>
          </a:p>
        </p:txBody>
      </p:sp>
      <p:sp>
        <p:nvSpPr>
          <p:cNvPr id="16" name="TextBox 15">
            <a:extLst>
              <a:ext uri="{FF2B5EF4-FFF2-40B4-BE49-F238E27FC236}">
                <a16:creationId xmlns:a16="http://schemas.microsoft.com/office/drawing/2014/main" id="{D2B64358-892C-47BC-88C1-4D8108120B2C}"/>
              </a:ext>
            </a:extLst>
          </p:cNvPr>
          <p:cNvSpPr txBox="1"/>
          <p:nvPr/>
        </p:nvSpPr>
        <p:spPr>
          <a:xfrm>
            <a:off x="2794475" y="253465"/>
            <a:ext cx="9115481" cy="584775"/>
          </a:xfrm>
          <a:prstGeom prst="rect">
            <a:avLst/>
          </a:prstGeom>
          <a:noFill/>
        </p:spPr>
        <p:txBody>
          <a:bodyPr wrap="square" rtlCol="1">
            <a:spAutoFit/>
          </a:bodyPr>
          <a:lstStyle/>
          <a:p>
            <a:r>
              <a:rPr lang="he-IL" sz="3200" b="1" dirty="0">
                <a:solidFill>
                  <a:srgbClr val="6489C6"/>
                </a:solidFill>
              </a:rPr>
              <a:t>ממצאי המחקר</a:t>
            </a:r>
          </a:p>
        </p:txBody>
      </p:sp>
    </p:spTree>
    <p:extLst>
      <p:ext uri="{BB962C8B-B14F-4D97-AF65-F5344CB8AC3E}">
        <p14:creationId xmlns:p14="http://schemas.microsoft.com/office/powerpoint/2010/main" val="36151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5186"/>
          <p:cNvSpPr txBox="1">
            <a:spLocks/>
          </p:cNvSpPr>
          <p:nvPr/>
        </p:nvSpPr>
        <p:spPr>
          <a:xfrm>
            <a:off x="953957" y="355819"/>
            <a:ext cx="435573" cy="415925"/>
          </a:xfrm>
          <a:prstGeom prst="rect">
            <a:avLst/>
          </a:prstGeom>
          <a:extLst>
            <a:ext uri="{C572A759-6A51-4108-AA02-DFA0A04FC94B}">
              <ma14:wrappingTextBoxFlag xmlns:ma14="http://schemas.microsoft.com/office/mac/drawingml/2011/main" xmlns="" val="1"/>
            </a:ext>
          </a:extLst>
        </p:spPr>
        <p:txBody>
          <a:bodyPr anchor="ctr"/>
          <a:lstStyle>
            <a:defPPr>
              <a:defRPr lang="he-IL"/>
            </a:defPPr>
            <a:lvl1pPr algn="l" rtl="0" eaLnBrk="0" fontAlgn="base" hangingPunct="0">
              <a:spcBef>
                <a:spcPct val="0"/>
              </a:spcBef>
              <a:spcAft>
                <a:spcPct val="0"/>
              </a:spcAft>
              <a:defRPr sz="1001" kern="1200">
                <a:solidFill>
                  <a:srgbClr val="4C6077"/>
                </a:solidFill>
                <a:latin typeface="Geomanist Regular"/>
                <a:ea typeface="Geomanist Regular"/>
                <a:cs typeface="Geomanist Regular"/>
                <a:sym typeface="Geomanist Regular"/>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R="0" lvl="0" indent="0" algn="r" rtl="1" eaLnBrk="1" fontAlgn="base" hangingPunct="1">
              <a:lnSpc>
                <a:spcPct val="100000"/>
              </a:lnSpc>
              <a:spcBef>
                <a:spcPct val="0"/>
              </a:spcBef>
              <a:spcAft>
                <a:spcPct val="0"/>
              </a:spcAft>
              <a:buClrTx/>
              <a:buSzTx/>
              <a:buFontTx/>
              <a:buNone/>
              <a:tabLst/>
              <a:defRPr/>
            </a:pPr>
            <a:fld id="{FC824672-9308-46D1-88F8-2A0D8AF5A59A}" type="slidenum">
              <a:rPr lang="he-IL" sz="1800" b="1">
                <a:solidFill>
                  <a:schemeClr val="bg1">
                    <a:lumMod val="65000"/>
                  </a:schemeClr>
                </a:solidFill>
                <a:ea typeface="+mn-ea"/>
                <a:cs typeface="+mn-cs"/>
              </a:rPr>
              <a:pPr marR="0" lvl="0" indent="0" algn="r" rtl="1" eaLnBrk="1" fontAlgn="base" hangingPunct="1">
                <a:lnSpc>
                  <a:spcPct val="100000"/>
                </a:lnSpc>
                <a:spcBef>
                  <a:spcPct val="0"/>
                </a:spcBef>
                <a:spcAft>
                  <a:spcPct val="0"/>
                </a:spcAft>
                <a:buClrTx/>
                <a:buSzTx/>
                <a:buFontTx/>
                <a:buNone/>
                <a:tabLst/>
                <a:defRPr/>
              </a:pPr>
              <a:t>15</a:t>
            </a:fld>
            <a:endParaRPr lang="he-IL" sz="1800" b="1" dirty="0">
              <a:solidFill>
                <a:schemeClr val="bg1">
                  <a:lumMod val="65000"/>
                </a:schemeClr>
              </a:solidFill>
              <a:ea typeface="+mn-ea"/>
              <a:cs typeface="+mn-cs"/>
            </a:endParaRPr>
          </a:p>
        </p:txBody>
      </p:sp>
      <p:graphicFrame>
        <p:nvGraphicFramePr>
          <p:cNvPr id="12" name="Chart 11">
            <a:extLst>
              <a:ext uri="{FF2B5EF4-FFF2-40B4-BE49-F238E27FC236}">
                <a16:creationId xmlns:a16="http://schemas.microsoft.com/office/drawing/2014/main" id="{D2903296-0E85-4C35-8856-672E19558965}"/>
              </a:ext>
            </a:extLst>
          </p:cNvPr>
          <p:cNvGraphicFramePr>
            <a:graphicFrameLocks/>
          </p:cNvGraphicFramePr>
          <p:nvPr>
            <p:extLst>
              <p:ext uri="{D42A27DB-BD31-4B8C-83A1-F6EECF244321}">
                <p14:modId xmlns:p14="http://schemas.microsoft.com/office/powerpoint/2010/main" val="2119355764"/>
              </p:ext>
            </p:extLst>
          </p:nvPr>
        </p:nvGraphicFramePr>
        <p:xfrm>
          <a:off x="6096000" y="1260834"/>
          <a:ext cx="5586953" cy="43637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5A62A40-BEDF-456B-A33B-61415CB11526}"/>
              </a:ext>
            </a:extLst>
          </p:cNvPr>
          <p:cNvGraphicFramePr>
            <a:graphicFrameLocks/>
          </p:cNvGraphicFramePr>
          <p:nvPr>
            <p:extLst>
              <p:ext uri="{D42A27DB-BD31-4B8C-83A1-F6EECF244321}">
                <p14:modId xmlns:p14="http://schemas.microsoft.com/office/powerpoint/2010/main" val="123173559"/>
              </p:ext>
            </p:extLst>
          </p:nvPr>
        </p:nvGraphicFramePr>
        <p:xfrm>
          <a:off x="354569" y="1260834"/>
          <a:ext cx="5586953" cy="436379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BBF2288-8A5A-4EC7-B940-FC01392E7C9D}"/>
              </a:ext>
            </a:extLst>
          </p:cNvPr>
          <p:cNvSpPr txBox="1"/>
          <p:nvPr/>
        </p:nvSpPr>
        <p:spPr>
          <a:xfrm>
            <a:off x="2409082" y="2642744"/>
            <a:ext cx="1477926" cy="1077218"/>
          </a:xfrm>
          <a:prstGeom prst="rect">
            <a:avLst/>
          </a:prstGeom>
          <a:solidFill>
            <a:srgbClr val="FFA3A3"/>
          </a:solidFill>
          <a:ln>
            <a:solidFill>
              <a:schemeClr val="tx1"/>
            </a:solidFill>
          </a:ln>
          <a:scene3d>
            <a:camera prst="orthographicFront"/>
            <a:lightRig rig="threePt" dir="t"/>
          </a:scene3d>
          <a:sp3d>
            <a:bevelT/>
          </a:sp3d>
        </p:spPr>
        <p:txBody>
          <a:bodyPr wrap="square" rtlCol="1">
            <a:spAutoFit/>
          </a:bodyPr>
          <a:lstStyle>
            <a:defPPr>
              <a:defRPr lang="he-IL"/>
            </a:defPPr>
            <a:lvl1pPr algn="ctr">
              <a:defRPr sz="1600" b="1"/>
            </a:lvl1pPr>
          </a:lstStyle>
          <a:p>
            <a:r>
              <a:rPr lang="he-IL" dirty="0"/>
              <a:t>חל שיפור אך עדיין היכולת המדווחת היא בינונית בלבד</a:t>
            </a:r>
          </a:p>
        </p:txBody>
      </p:sp>
      <p:sp>
        <p:nvSpPr>
          <p:cNvPr id="16" name="TextBox 15">
            <a:extLst>
              <a:ext uri="{FF2B5EF4-FFF2-40B4-BE49-F238E27FC236}">
                <a16:creationId xmlns:a16="http://schemas.microsoft.com/office/drawing/2014/main" id="{D2AC13C0-1729-47AC-A15A-0281A87013C1}"/>
              </a:ext>
            </a:extLst>
          </p:cNvPr>
          <p:cNvSpPr txBox="1"/>
          <p:nvPr/>
        </p:nvSpPr>
        <p:spPr>
          <a:xfrm>
            <a:off x="8150513" y="2642744"/>
            <a:ext cx="1477926" cy="1323439"/>
          </a:xfrm>
          <a:prstGeom prst="rect">
            <a:avLst/>
          </a:prstGeom>
          <a:solidFill>
            <a:srgbClr val="FFA3A3"/>
          </a:solidFill>
          <a:ln>
            <a:solidFill>
              <a:schemeClr val="tx1"/>
            </a:solidFill>
          </a:ln>
          <a:scene3d>
            <a:camera prst="orthographicFront"/>
            <a:lightRig rig="threePt" dir="t"/>
          </a:scene3d>
          <a:sp3d>
            <a:bevelT/>
          </a:sp3d>
        </p:spPr>
        <p:txBody>
          <a:bodyPr wrap="square" rtlCol="1">
            <a:spAutoFit/>
          </a:bodyPr>
          <a:lstStyle>
            <a:defPPr>
              <a:defRPr lang="he-IL"/>
            </a:defPPr>
            <a:lvl1pPr algn="ctr">
              <a:defRPr sz="1600" b="1"/>
            </a:lvl1pPr>
          </a:lstStyle>
          <a:p>
            <a:r>
              <a:rPr lang="he-IL" dirty="0"/>
              <a:t>חל שיפור אך עדיין להערכת המשיבים הם מתמודדים עם קשיים</a:t>
            </a:r>
          </a:p>
        </p:txBody>
      </p:sp>
      <p:sp>
        <p:nvSpPr>
          <p:cNvPr id="9" name="TextBox 8">
            <a:extLst>
              <a:ext uri="{FF2B5EF4-FFF2-40B4-BE49-F238E27FC236}">
                <a16:creationId xmlns:a16="http://schemas.microsoft.com/office/drawing/2014/main" id="{D2B64358-892C-47BC-88C1-4D8108120B2C}"/>
              </a:ext>
            </a:extLst>
          </p:cNvPr>
          <p:cNvSpPr txBox="1"/>
          <p:nvPr/>
        </p:nvSpPr>
        <p:spPr>
          <a:xfrm>
            <a:off x="1939895" y="253465"/>
            <a:ext cx="9970061" cy="584775"/>
          </a:xfrm>
          <a:prstGeom prst="rect">
            <a:avLst/>
          </a:prstGeom>
          <a:noFill/>
        </p:spPr>
        <p:txBody>
          <a:bodyPr wrap="square" rtlCol="1">
            <a:spAutoFit/>
          </a:bodyPr>
          <a:lstStyle/>
          <a:p>
            <a:r>
              <a:rPr lang="he-IL" sz="3200" b="1" dirty="0">
                <a:solidFill>
                  <a:srgbClr val="6489C6"/>
                </a:solidFill>
              </a:rPr>
              <a:t>ממצאי המחקר: </a:t>
            </a:r>
            <a:r>
              <a:rPr lang="he-IL" sz="2400" b="1" dirty="0">
                <a:solidFill>
                  <a:srgbClr val="6489C6"/>
                </a:solidFill>
              </a:rPr>
              <a:t>שינוי התנהלותי </a:t>
            </a:r>
            <a:r>
              <a:rPr lang="he-IL" sz="2400" b="1" dirty="0" err="1">
                <a:solidFill>
                  <a:srgbClr val="6489C6"/>
                </a:solidFill>
              </a:rPr>
              <a:t>מסויים</a:t>
            </a:r>
            <a:r>
              <a:rPr lang="he-IL" sz="2400" b="1" dirty="0">
                <a:solidFill>
                  <a:srgbClr val="6489C6"/>
                </a:solidFill>
              </a:rPr>
              <a:t> במצב המשפחות – נתונים נבחרים</a:t>
            </a:r>
          </a:p>
        </p:txBody>
      </p:sp>
    </p:spTree>
    <p:extLst>
      <p:ext uri="{BB962C8B-B14F-4D97-AF65-F5344CB8AC3E}">
        <p14:creationId xmlns:p14="http://schemas.microsoft.com/office/powerpoint/2010/main" val="254849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4" grpId="0">
        <p:bldAsOne/>
      </p:bldGraphic>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64"/>
          <p:cNvSpPr>
            <a:spLocks noGrp="1"/>
          </p:cNvSpPr>
          <p:nvPr>
            <p:ph type="sldNum" sz="quarter" idx="12"/>
          </p:nvPr>
        </p:nvSpPr>
        <p:spPr>
          <a:xfrm>
            <a:off x="922996" y="389632"/>
            <a:ext cx="459720" cy="365125"/>
          </a:xfrm>
        </p:spPr>
        <p:txBody>
          <a:bodyPr/>
          <a:lstStyle/>
          <a:p>
            <a:pPr>
              <a:defRPr/>
            </a:pPr>
            <a:fld id="{227DED1B-6108-45D2-8BEB-CB0A4541C141}" type="slidenum">
              <a:rPr lang="he-IL">
                <a:sym typeface="Geomanist Regular"/>
              </a:rPr>
              <a:t>16</a:t>
            </a:fld>
            <a:endParaRPr lang="he-IL" dirty="0">
              <a:sym typeface="Geomanist Regular"/>
            </a:endParaRPr>
          </a:p>
        </p:txBody>
      </p:sp>
      <p:sp>
        <p:nvSpPr>
          <p:cNvPr id="2" name="TextBox 1">
            <a:extLst>
              <a:ext uri="{FF2B5EF4-FFF2-40B4-BE49-F238E27FC236}">
                <a16:creationId xmlns:a16="http://schemas.microsoft.com/office/drawing/2014/main" id="{CE601EC2-58CA-480C-BC0C-DE476C577E68}"/>
              </a:ext>
            </a:extLst>
          </p:cNvPr>
          <p:cNvSpPr txBox="1"/>
          <p:nvPr/>
        </p:nvSpPr>
        <p:spPr>
          <a:xfrm>
            <a:off x="316512" y="1088353"/>
            <a:ext cx="11558975" cy="523220"/>
          </a:xfrm>
          <a:prstGeom prst="rect">
            <a:avLst/>
          </a:prstGeom>
          <a:noFill/>
        </p:spPr>
        <p:txBody>
          <a:bodyPr wrap="square" rtlCol="1">
            <a:spAutoFit/>
          </a:bodyPr>
          <a:lstStyle/>
          <a:p>
            <a:pPr algn="ctr"/>
            <a:r>
              <a:rPr lang="he-IL" sz="2800" dirty="0"/>
              <a:t>אם התכנית משיגה את יעדיה נצפה למצוא עדויות בשלב זה ל:</a:t>
            </a:r>
          </a:p>
        </p:txBody>
      </p:sp>
      <p:sp>
        <p:nvSpPr>
          <p:cNvPr id="7" name="Freeform: Shape 6">
            <a:extLst>
              <a:ext uri="{FF2B5EF4-FFF2-40B4-BE49-F238E27FC236}">
                <a16:creationId xmlns:a16="http://schemas.microsoft.com/office/drawing/2014/main" id="{686A6402-91C9-4173-92E7-73669E0BE9D2}"/>
              </a:ext>
            </a:extLst>
          </p:cNvPr>
          <p:cNvSpPr/>
          <p:nvPr/>
        </p:nvSpPr>
        <p:spPr>
          <a:xfrm>
            <a:off x="6944758" y="1913641"/>
            <a:ext cx="2827347" cy="1712880"/>
          </a:xfrm>
          <a:custGeom>
            <a:avLst/>
            <a:gdLst>
              <a:gd name="connsiteX0" fmla="*/ 0 w 2827347"/>
              <a:gd name="connsiteY0" fmla="*/ 1712880 h 1712880"/>
              <a:gd name="connsiteX1" fmla="*/ 1413674 w 2827347"/>
              <a:gd name="connsiteY1" fmla="*/ 0 h 1712880"/>
              <a:gd name="connsiteX2" fmla="*/ 1413673 w 2827347"/>
              <a:gd name="connsiteY2" fmla="*/ 0 h 1712880"/>
              <a:gd name="connsiteX3" fmla="*/ 2827347 w 2827347"/>
              <a:gd name="connsiteY3" fmla="*/ 1712880 h 1712880"/>
              <a:gd name="connsiteX4" fmla="*/ 0 w 2827347"/>
              <a:gd name="connsiteY4" fmla="*/ 171288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347" h="1712880">
                <a:moveTo>
                  <a:pt x="0" y="1712880"/>
                </a:moveTo>
                <a:lnTo>
                  <a:pt x="1413674" y="0"/>
                </a:lnTo>
                <a:lnTo>
                  <a:pt x="1413673" y="0"/>
                </a:lnTo>
                <a:lnTo>
                  <a:pt x="2827347" y="1712880"/>
                </a:lnTo>
                <a:lnTo>
                  <a:pt x="0" y="1712880"/>
                </a:lnTo>
                <a:close/>
              </a:path>
            </a:pathLst>
          </a:custGeom>
          <a:solidFill>
            <a:srgbClr val="00C9C5"/>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endParaRPr lang="he-IL" sz="2000" b="1" kern="1200" dirty="0"/>
          </a:p>
          <a:p>
            <a:pPr marL="0" lvl="0" indent="0" algn="ctr" defTabSz="889000" rtl="1">
              <a:lnSpc>
                <a:spcPct val="90000"/>
              </a:lnSpc>
              <a:spcBef>
                <a:spcPct val="0"/>
              </a:spcBef>
              <a:spcAft>
                <a:spcPct val="35000"/>
              </a:spcAft>
              <a:buNone/>
            </a:pPr>
            <a:r>
              <a:rPr lang="he-IL" sz="2000" b="1" kern="1200" dirty="0"/>
              <a:t>ניצני</a:t>
            </a:r>
          </a:p>
          <a:p>
            <a:pPr marL="0" lvl="0" indent="0" algn="ctr" defTabSz="889000" rtl="1">
              <a:lnSpc>
                <a:spcPct val="90000"/>
              </a:lnSpc>
              <a:spcBef>
                <a:spcPct val="0"/>
              </a:spcBef>
              <a:spcAft>
                <a:spcPct val="35000"/>
              </a:spcAft>
              <a:buNone/>
            </a:pPr>
            <a:r>
              <a:rPr lang="he-IL" sz="2000" b="1" kern="1200" dirty="0"/>
              <a:t> שינוי </a:t>
            </a:r>
          </a:p>
          <a:p>
            <a:pPr marL="0" lvl="0" indent="0" algn="ctr" defTabSz="889000" rtl="1">
              <a:lnSpc>
                <a:spcPct val="90000"/>
              </a:lnSpc>
              <a:spcBef>
                <a:spcPct val="0"/>
              </a:spcBef>
              <a:spcAft>
                <a:spcPct val="35000"/>
              </a:spcAft>
              <a:buNone/>
            </a:pPr>
            <a:r>
              <a:rPr lang="he-IL" sz="2000" b="1" kern="1200" dirty="0"/>
              <a:t>הסתגלותי</a:t>
            </a:r>
          </a:p>
        </p:txBody>
      </p:sp>
      <p:sp>
        <p:nvSpPr>
          <p:cNvPr id="9" name="Freeform: Shape 8">
            <a:extLst>
              <a:ext uri="{FF2B5EF4-FFF2-40B4-BE49-F238E27FC236}">
                <a16:creationId xmlns:a16="http://schemas.microsoft.com/office/drawing/2014/main" id="{C1694EFC-8FFC-413F-9BA3-63A7CE68211C}"/>
              </a:ext>
            </a:extLst>
          </p:cNvPr>
          <p:cNvSpPr/>
          <p:nvPr/>
        </p:nvSpPr>
        <p:spPr>
          <a:xfrm>
            <a:off x="5939297" y="3626521"/>
            <a:ext cx="4838269" cy="1218269"/>
          </a:xfrm>
          <a:custGeom>
            <a:avLst/>
            <a:gdLst>
              <a:gd name="connsiteX0" fmla="*/ 0 w 4838269"/>
              <a:gd name="connsiteY0" fmla="*/ 1218269 h 1218269"/>
              <a:gd name="connsiteX1" fmla="*/ 1005462 w 4838269"/>
              <a:gd name="connsiteY1" fmla="*/ 0 h 1218269"/>
              <a:gd name="connsiteX2" fmla="*/ 3832807 w 4838269"/>
              <a:gd name="connsiteY2" fmla="*/ 0 h 1218269"/>
              <a:gd name="connsiteX3" fmla="*/ 4838269 w 4838269"/>
              <a:gd name="connsiteY3" fmla="*/ 1218269 h 1218269"/>
              <a:gd name="connsiteX4" fmla="*/ 0 w 4838269"/>
              <a:gd name="connsiteY4" fmla="*/ 1218269 h 121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269" h="1218269">
                <a:moveTo>
                  <a:pt x="0" y="1218269"/>
                </a:moveTo>
                <a:lnTo>
                  <a:pt x="1005462" y="0"/>
                </a:lnTo>
                <a:lnTo>
                  <a:pt x="3832807" y="0"/>
                </a:lnTo>
                <a:lnTo>
                  <a:pt x="4838269" y="1218269"/>
                </a:lnTo>
                <a:lnTo>
                  <a:pt x="0" y="1218269"/>
                </a:lnTo>
                <a:close/>
              </a:path>
            </a:pathLst>
          </a:custGeom>
          <a:solidFill>
            <a:srgbClr val="B6C6E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8585563"/>
              <a:satOff val="-26829"/>
              <a:lumOff val="5001"/>
              <a:alphaOff val="0"/>
            </a:schemeClr>
          </a:fillRef>
          <a:effectRef idx="1">
            <a:schemeClr val="accent4">
              <a:hueOff val="8585563"/>
              <a:satOff val="-26829"/>
              <a:lumOff val="5001"/>
              <a:alphaOff val="0"/>
            </a:schemeClr>
          </a:effectRef>
          <a:fontRef idx="minor">
            <a:schemeClr val="dk1"/>
          </a:fontRef>
        </p:style>
        <p:txBody>
          <a:bodyPr spcFirstLastPara="0" vert="horz" wrap="square" lIns="887337" tIns="40640" rIns="887337" bIns="40640" numCol="1" spcCol="1270" anchor="ctr" anchorCtr="0">
            <a:noAutofit/>
          </a:bodyPr>
          <a:lstStyle/>
          <a:p>
            <a:pPr marL="0" lvl="0" indent="0" algn="ctr" defTabSz="1422400" rtl="1">
              <a:lnSpc>
                <a:spcPct val="90000"/>
              </a:lnSpc>
              <a:spcBef>
                <a:spcPct val="0"/>
              </a:spcBef>
              <a:spcAft>
                <a:spcPct val="35000"/>
              </a:spcAft>
              <a:buNone/>
            </a:pPr>
            <a:r>
              <a:rPr lang="he-IL" sz="3200" b="1" kern="1200" dirty="0"/>
              <a:t>שינוי התנהלותי מסויים</a:t>
            </a:r>
          </a:p>
        </p:txBody>
      </p:sp>
      <p:sp>
        <p:nvSpPr>
          <p:cNvPr id="10" name="Freeform: Shape 9">
            <a:extLst>
              <a:ext uri="{FF2B5EF4-FFF2-40B4-BE49-F238E27FC236}">
                <a16:creationId xmlns:a16="http://schemas.microsoft.com/office/drawing/2014/main" id="{37920374-C7E5-4E8B-AF98-38DA38C29F67}"/>
              </a:ext>
            </a:extLst>
          </p:cNvPr>
          <p:cNvSpPr/>
          <p:nvPr/>
        </p:nvSpPr>
        <p:spPr>
          <a:xfrm>
            <a:off x="4929694" y="4844790"/>
            <a:ext cx="6857476" cy="1223288"/>
          </a:xfrm>
          <a:custGeom>
            <a:avLst/>
            <a:gdLst>
              <a:gd name="connsiteX0" fmla="*/ 0 w 6857476"/>
              <a:gd name="connsiteY0" fmla="*/ 1223288 h 1223288"/>
              <a:gd name="connsiteX1" fmla="*/ 1009604 w 6857476"/>
              <a:gd name="connsiteY1" fmla="*/ 0 h 1223288"/>
              <a:gd name="connsiteX2" fmla="*/ 5847872 w 6857476"/>
              <a:gd name="connsiteY2" fmla="*/ 0 h 1223288"/>
              <a:gd name="connsiteX3" fmla="*/ 6857476 w 6857476"/>
              <a:gd name="connsiteY3" fmla="*/ 1223288 h 1223288"/>
              <a:gd name="connsiteX4" fmla="*/ 0 w 6857476"/>
              <a:gd name="connsiteY4" fmla="*/ 1223288 h 122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476" h="1223288">
                <a:moveTo>
                  <a:pt x="0" y="1223288"/>
                </a:moveTo>
                <a:lnTo>
                  <a:pt x="1009604" y="0"/>
                </a:lnTo>
                <a:lnTo>
                  <a:pt x="5847872" y="0"/>
                </a:lnTo>
                <a:lnTo>
                  <a:pt x="6857476" y="1223288"/>
                </a:lnTo>
                <a:lnTo>
                  <a:pt x="0" y="1223288"/>
                </a:lnTo>
                <a:close/>
              </a:path>
            </a:pathLst>
          </a:custGeom>
          <a:solidFill>
            <a:srgbClr val="C894AA"/>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7171125"/>
              <a:satOff val="-53658"/>
              <a:lumOff val="10003"/>
              <a:alphaOff val="0"/>
            </a:schemeClr>
          </a:fillRef>
          <a:effectRef idx="1">
            <a:schemeClr val="accent4">
              <a:hueOff val="17171125"/>
              <a:satOff val="-53658"/>
              <a:lumOff val="10003"/>
              <a:alphaOff val="0"/>
            </a:schemeClr>
          </a:effectRef>
          <a:fontRef idx="minor">
            <a:schemeClr val="dk1"/>
          </a:fontRef>
        </p:style>
        <p:txBody>
          <a:bodyPr spcFirstLastPara="0" vert="horz" wrap="square" lIns="1261018" tIns="60960" rIns="1261019" bIns="60960" numCol="1" spcCol="1270" anchor="ctr" anchorCtr="0">
            <a:noAutofit/>
          </a:bodyPr>
          <a:lstStyle/>
          <a:p>
            <a:pPr marL="0" lvl="0" indent="0" algn="ctr" defTabSz="2133600" rtl="1">
              <a:lnSpc>
                <a:spcPct val="90000"/>
              </a:lnSpc>
              <a:spcBef>
                <a:spcPct val="0"/>
              </a:spcBef>
              <a:spcAft>
                <a:spcPct val="35000"/>
              </a:spcAft>
              <a:buNone/>
            </a:pPr>
            <a:r>
              <a:rPr lang="he-IL" sz="4800" b="1" kern="1200" dirty="0"/>
              <a:t>שינוי חומרי רחב</a:t>
            </a:r>
          </a:p>
        </p:txBody>
      </p:sp>
      <p:pic>
        <p:nvPicPr>
          <p:cNvPr id="11" name="Picture 10">
            <a:extLst>
              <a:ext uri="{FF2B5EF4-FFF2-40B4-BE49-F238E27FC236}">
                <a16:creationId xmlns:a16="http://schemas.microsoft.com/office/drawing/2014/main" id="{08CF2F18-54AC-49CE-812C-1F3B2B6A0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605" y="4592669"/>
            <a:ext cx="1611652" cy="1493464"/>
          </a:xfrm>
          <a:prstGeom prst="rect">
            <a:avLst/>
          </a:prstGeom>
        </p:spPr>
      </p:pic>
      <p:pic>
        <p:nvPicPr>
          <p:cNvPr id="13" name="Picture 12">
            <a:extLst>
              <a:ext uri="{FF2B5EF4-FFF2-40B4-BE49-F238E27FC236}">
                <a16:creationId xmlns:a16="http://schemas.microsoft.com/office/drawing/2014/main" id="{C46139B8-6104-4A0D-8A49-384C7914A1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605" y="3351326"/>
            <a:ext cx="1611652" cy="1493464"/>
          </a:xfrm>
          <a:prstGeom prst="rect">
            <a:avLst/>
          </a:prstGeom>
        </p:spPr>
      </p:pic>
      <p:pic>
        <p:nvPicPr>
          <p:cNvPr id="14" name="Picture 13">
            <a:extLst>
              <a:ext uri="{FF2B5EF4-FFF2-40B4-BE49-F238E27FC236}">
                <a16:creationId xmlns:a16="http://schemas.microsoft.com/office/drawing/2014/main" id="{920106C5-1F82-4265-87B2-6885EF8CA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605" y="1995460"/>
            <a:ext cx="1611652" cy="1493464"/>
          </a:xfrm>
          <a:prstGeom prst="rect">
            <a:avLst/>
          </a:prstGeom>
        </p:spPr>
      </p:pic>
      <p:sp>
        <p:nvSpPr>
          <p:cNvPr id="16" name="TextBox 15">
            <a:extLst>
              <a:ext uri="{FF2B5EF4-FFF2-40B4-BE49-F238E27FC236}">
                <a16:creationId xmlns:a16="http://schemas.microsoft.com/office/drawing/2014/main" id="{D2B64358-892C-47BC-88C1-4D8108120B2C}"/>
              </a:ext>
            </a:extLst>
          </p:cNvPr>
          <p:cNvSpPr txBox="1"/>
          <p:nvPr/>
        </p:nvSpPr>
        <p:spPr>
          <a:xfrm>
            <a:off x="2794475" y="253465"/>
            <a:ext cx="9115481" cy="584775"/>
          </a:xfrm>
          <a:prstGeom prst="rect">
            <a:avLst/>
          </a:prstGeom>
          <a:noFill/>
        </p:spPr>
        <p:txBody>
          <a:bodyPr wrap="square" rtlCol="1">
            <a:spAutoFit/>
          </a:bodyPr>
          <a:lstStyle/>
          <a:p>
            <a:r>
              <a:rPr lang="he-IL" sz="3200" b="1" dirty="0">
                <a:solidFill>
                  <a:srgbClr val="6489C6"/>
                </a:solidFill>
              </a:rPr>
              <a:t>ממצאי המחקר</a:t>
            </a:r>
          </a:p>
        </p:txBody>
      </p:sp>
      <p:sp>
        <p:nvSpPr>
          <p:cNvPr id="17" name="Arrow: Up 4">
            <a:extLst>
              <a:ext uri="{FF2B5EF4-FFF2-40B4-BE49-F238E27FC236}">
                <a16:creationId xmlns:a16="http://schemas.microsoft.com/office/drawing/2014/main" id="{906D4230-222F-40F0-9EFD-E30991979983}"/>
              </a:ext>
            </a:extLst>
          </p:cNvPr>
          <p:cNvSpPr/>
          <p:nvPr/>
        </p:nvSpPr>
        <p:spPr>
          <a:xfrm>
            <a:off x="2081533" y="1913641"/>
            <a:ext cx="3037222" cy="4154438"/>
          </a:xfrm>
          <a:prstGeom prst="upArrow">
            <a:avLst>
              <a:gd name="adj1" fmla="val 50621"/>
              <a:gd name="adj2" fmla="val 55736"/>
            </a:avLst>
          </a:prstGeom>
          <a:gradFill>
            <a:gsLst>
              <a:gs pos="1000">
                <a:schemeClr val="tx2">
                  <a:lumMod val="40000"/>
                  <a:lumOff val="60000"/>
                </a:schemeClr>
              </a:gs>
              <a:gs pos="28000">
                <a:schemeClr val="tx2">
                  <a:lumMod val="40000"/>
                  <a:lumOff val="60000"/>
                </a:schemeClr>
              </a:gs>
              <a:gs pos="100000">
                <a:schemeClr val="bg1"/>
              </a:gs>
            </a:gsLst>
            <a:lin ang="5400000" scaled="0"/>
          </a:gradFill>
          <a:ln>
            <a:no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2400" b="1" dirty="0"/>
              <a:t>שיפור מסויים במידת הדחק, הדיכאון והחרדה</a:t>
            </a:r>
          </a:p>
        </p:txBody>
      </p:sp>
    </p:spTree>
    <p:extLst>
      <p:ext uri="{BB962C8B-B14F-4D97-AF65-F5344CB8AC3E}">
        <p14:creationId xmlns:p14="http://schemas.microsoft.com/office/powerpoint/2010/main" val="36676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5186"/>
          <p:cNvSpPr txBox="1">
            <a:spLocks/>
          </p:cNvSpPr>
          <p:nvPr/>
        </p:nvSpPr>
        <p:spPr>
          <a:xfrm>
            <a:off x="981999" y="355819"/>
            <a:ext cx="453502" cy="415925"/>
          </a:xfrm>
          <a:prstGeom prst="rect">
            <a:avLst/>
          </a:prstGeom>
          <a:extLst>
            <a:ext uri="{C572A759-6A51-4108-AA02-DFA0A04FC94B}">
              <ma14:wrappingTextBoxFlag xmlns:ma14="http://schemas.microsoft.com/office/mac/drawingml/2011/main" xmlns="" val="1"/>
            </a:ext>
          </a:extLst>
        </p:spPr>
        <p:txBody>
          <a:bodyPr anchor="ctr"/>
          <a:lstStyle>
            <a:defPPr>
              <a:defRPr lang="he-IL"/>
            </a:defPPr>
            <a:lvl1pPr algn="l" rtl="0" eaLnBrk="0" fontAlgn="base" hangingPunct="0">
              <a:spcBef>
                <a:spcPct val="0"/>
              </a:spcBef>
              <a:spcAft>
                <a:spcPct val="0"/>
              </a:spcAft>
              <a:defRPr sz="1001" kern="1200">
                <a:solidFill>
                  <a:srgbClr val="4C6077"/>
                </a:solidFill>
                <a:latin typeface="Geomanist Regular"/>
                <a:ea typeface="Geomanist Regular"/>
                <a:cs typeface="Geomanist Regular"/>
                <a:sym typeface="Geomanist Regular"/>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FC824672-9308-46D1-88F8-2A0D8AF5A59A}" type="slidenum">
              <a:rPr lang="he-IL" sz="1800" b="1">
                <a:solidFill>
                  <a:schemeClr val="bg1">
                    <a:lumMod val="65000"/>
                  </a:schemeClr>
                </a:solidFill>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lang="he-IL" sz="1800" b="1" dirty="0">
              <a:solidFill>
                <a:schemeClr val="bg1">
                  <a:lumMod val="65000"/>
                </a:schemeClr>
              </a:solidFill>
              <a:ea typeface="+mn-ea"/>
              <a:cs typeface="+mn-cs"/>
            </a:endParaRPr>
          </a:p>
        </p:txBody>
      </p:sp>
      <p:sp>
        <p:nvSpPr>
          <p:cNvPr id="4" name="Slide Number Placeholder 3">
            <a:extLst>
              <a:ext uri="{FF2B5EF4-FFF2-40B4-BE49-F238E27FC236}">
                <a16:creationId xmlns:a16="http://schemas.microsoft.com/office/drawing/2014/main" id="{1877AAB4-6119-4BDE-911F-4E21A72D5EE1}"/>
              </a:ext>
            </a:extLst>
          </p:cNvPr>
          <p:cNvSpPr>
            <a:spLocks noGrp="1"/>
          </p:cNvSpPr>
          <p:nvPr>
            <p:ph type="sldNum" sz="quarter" idx="12"/>
          </p:nvPr>
        </p:nvSpPr>
        <p:spPr/>
        <p:txBody>
          <a:bodyPr/>
          <a:lstStyle/>
          <a:p>
            <a:pPr>
              <a:defRPr/>
            </a:pPr>
            <a:fld id="{0EF24D1F-D514-400C-BD15-719E45641E90}" type="slidenum">
              <a:rPr lang="he-IL" smtClean="0"/>
              <a:pPr>
                <a:defRPr/>
              </a:pPr>
              <a:t>17</a:t>
            </a:fld>
            <a:endParaRPr lang="he-IL" dirty="0"/>
          </a:p>
        </p:txBody>
      </p:sp>
      <p:graphicFrame>
        <p:nvGraphicFramePr>
          <p:cNvPr id="8" name="Chart 7">
            <a:extLst>
              <a:ext uri="{FF2B5EF4-FFF2-40B4-BE49-F238E27FC236}">
                <a16:creationId xmlns:a16="http://schemas.microsoft.com/office/drawing/2014/main" id="{9CAB9B85-48BC-4C4E-ABA0-71E4D6A6B156}"/>
              </a:ext>
            </a:extLst>
          </p:cNvPr>
          <p:cNvGraphicFramePr>
            <a:graphicFrameLocks/>
          </p:cNvGraphicFramePr>
          <p:nvPr>
            <p:extLst>
              <p:ext uri="{D42A27DB-BD31-4B8C-83A1-F6EECF244321}">
                <p14:modId xmlns:p14="http://schemas.microsoft.com/office/powerpoint/2010/main" val="628617547"/>
              </p:ext>
            </p:extLst>
          </p:nvPr>
        </p:nvGraphicFramePr>
        <p:xfrm>
          <a:off x="5818094" y="1104449"/>
          <a:ext cx="6024908" cy="249245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E2B576EE-BF52-4276-A3E6-DDB599C94091}"/>
              </a:ext>
            </a:extLst>
          </p:cNvPr>
          <p:cNvSpPr txBox="1"/>
          <p:nvPr/>
        </p:nvSpPr>
        <p:spPr>
          <a:xfrm>
            <a:off x="8162638" y="2155925"/>
            <a:ext cx="1349370" cy="864000"/>
          </a:xfrm>
          <a:prstGeom prst="rect">
            <a:avLst/>
          </a:prstGeom>
          <a:solidFill>
            <a:srgbClr val="FFA3A3"/>
          </a:solidFill>
          <a:ln>
            <a:solidFill>
              <a:schemeClr val="tx1"/>
            </a:solidFill>
          </a:ln>
          <a:scene3d>
            <a:camera prst="orthographicFront"/>
            <a:lightRig rig="threePt" dir="t"/>
          </a:scene3d>
          <a:sp3d>
            <a:bevelT/>
          </a:sp3d>
        </p:spPr>
        <p:txBody>
          <a:bodyPr wrap="square" rtlCol="1">
            <a:spAutoFit/>
          </a:bodyPr>
          <a:lstStyle/>
          <a:p>
            <a:pPr algn="ctr"/>
            <a:r>
              <a:rPr lang="he-IL" sz="1600" b="1" dirty="0"/>
              <a:t>לא נמצאה עלייה בחוללות</a:t>
            </a:r>
          </a:p>
        </p:txBody>
      </p:sp>
      <p:graphicFrame>
        <p:nvGraphicFramePr>
          <p:cNvPr id="10" name="תרשים 1">
            <a:extLst>
              <a:ext uri="{FF2B5EF4-FFF2-40B4-BE49-F238E27FC236}">
                <a16:creationId xmlns:a16="http://schemas.microsoft.com/office/drawing/2014/main" id="{FE6545EA-0AAC-42B6-A9DA-4D6207C9B556}"/>
              </a:ext>
            </a:extLst>
          </p:cNvPr>
          <p:cNvGraphicFramePr>
            <a:graphicFrameLocks/>
          </p:cNvGraphicFramePr>
          <p:nvPr>
            <p:extLst>
              <p:ext uri="{D42A27DB-BD31-4B8C-83A1-F6EECF244321}">
                <p14:modId xmlns:p14="http://schemas.microsoft.com/office/powerpoint/2010/main" val="144015247"/>
              </p:ext>
            </p:extLst>
          </p:nvPr>
        </p:nvGraphicFramePr>
        <p:xfrm>
          <a:off x="358588" y="1111023"/>
          <a:ext cx="5288186" cy="462638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7742BC8-50C9-484F-AA7E-2D94B50F7988}"/>
              </a:ext>
            </a:extLst>
          </p:cNvPr>
          <p:cNvSpPr txBox="1"/>
          <p:nvPr/>
        </p:nvSpPr>
        <p:spPr>
          <a:xfrm>
            <a:off x="1008894" y="4200391"/>
            <a:ext cx="1494501" cy="1384995"/>
          </a:xfrm>
          <a:prstGeom prst="rect">
            <a:avLst/>
          </a:prstGeom>
          <a:solidFill>
            <a:srgbClr val="C2F0C2"/>
          </a:solidFill>
          <a:ln>
            <a:noFill/>
          </a:ln>
          <a:scene3d>
            <a:camera prst="orthographicFront"/>
            <a:lightRig rig="threePt" dir="t"/>
          </a:scene3d>
          <a:sp3d>
            <a:bevelT/>
          </a:sp3d>
        </p:spPr>
        <p:txBody>
          <a:bodyPr wrap="square" rtlCol="1">
            <a:spAutoFit/>
          </a:bodyPr>
          <a:lstStyle/>
          <a:p>
            <a:pPr algn="ctr"/>
            <a:r>
              <a:rPr lang="he-IL" sz="1400" b="1" dirty="0"/>
              <a:t>הסיכוי לשיפור בקרב משתתפים ותיקים הוא גבוה ב-25% מהסיכוי לשיפור בקרב חדשים</a:t>
            </a:r>
          </a:p>
        </p:txBody>
      </p:sp>
      <p:sp>
        <p:nvSpPr>
          <p:cNvPr id="15" name="TextBox 14">
            <a:extLst>
              <a:ext uri="{FF2B5EF4-FFF2-40B4-BE49-F238E27FC236}">
                <a16:creationId xmlns:a16="http://schemas.microsoft.com/office/drawing/2014/main" id="{EB548625-4E22-4F87-AE31-392F0942AD73}"/>
              </a:ext>
            </a:extLst>
          </p:cNvPr>
          <p:cNvSpPr txBox="1"/>
          <p:nvPr/>
        </p:nvSpPr>
        <p:spPr>
          <a:xfrm>
            <a:off x="3500457" y="4200390"/>
            <a:ext cx="1494501" cy="1384995"/>
          </a:xfrm>
          <a:prstGeom prst="rect">
            <a:avLst/>
          </a:prstGeom>
          <a:solidFill>
            <a:srgbClr val="C2F0C2"/>
          </a:solidFill>
          <a:ln>
            <a:noFill/>
          </a:ln>
          <a:scene3d>
            <a:camera prst="orthographicFront"/>
            <a:lightRig rig="threePt" dir="t"/>
          </a:scene3d>
          <a:sp3d>
            <a:bevelT/>
          </a:sp3d>
        </p:spPr>
        <p:txBody>
          <a:bodyPr wrap="square" rtlCol="1">
            <a:spAutoFit/>
          </a:bodyPr>
          <a:lstStyle>
            <a:defPPr>
              <a:defRPr lang="he-IL"/>
            </a:defPPr>
            <a:lvl1pPr algn="ctr">
              <a:defRPr sz="1400" b="1"/>
            </a:lvl1pPr>
          </a:lstStyle>
          <a:p>
            <a:r>
              <a:rPr lang="he-IL" dirty="0"/>
              <a:t>הסיכוי לשיפור בקרב משתתפים ותיקים הוא גבוה ב-18% מהסיכוי לשיפור בקרב חדשים</a:t>
            </a:r>
          </a:p>
        </p:txBody>
      </p:sp>
      <p:graphicFrame>
        <p:nvGraphicFramePr>
          <p:cNvPr id="16" name="תרשים 2">
            <a:extLst>
              <a:ext uri="{FF2B5EF4-FFF2-40B4-BE49-F238E27FC236}">
                <a16:creationId xmlns:a16="http://schemas.microsoft.com/office/drawing/2014/main" id="{F060444B-F1B2-4328-A3ED-1D30A9E17E13}"/>
              </a:ext>
            </a:extLst>
          </p:cNvPr>
          <p:cNvGraphicFramePr>
            <a:graphicFrameLocks/>
          </p:cNvGraphicFramePr>
          <p:nvPr>
            <p:extLst>
              <p:ext uri="{D42A27DB-BD31-4B8C-83A1-F6EECF244321}">
                <p14:modId xmlns:p14="http://schemas.microsoft.com/office/powerpoint/2010/main" val="3184163441"/>
              </p:ext>
            </p:extLst>
          </p:nvPr>
        </p:nvGraphicFramePr>
        <p:xfrm>
          <a:off x="5815671" y="3678760"/>
          <a:ext cx="6026705" cy="253378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9A53A084-399A-4D66-AAC1-35EE4AD2578F}"/>
              </a:ext>
            </a:extLst>
          </p:cNvPr>
          <p:cNvSpPr txBox="1"/>
          <p:nvPr/>
        </p:nvSpPr>
        <p:spPr>
          <a:xfrm>
            <a:off x="6017923" y="5585386"/>
            <a:ext cx="5638800" cy="523220"/>
          </a:xfrm>
          <a:prstGeom prst="rect">
            <a:avLst/>
          </a:prstGeom>
          <a:solidFill>
            <a:srgbClr val="C2F0C2"/>
          </a:solidFill>
          <a:ln>
            <a:noFill/>
          </a:ln>
          <a:scene3d>
            <a:camera prst="orthographicFront"/>
            <a:lightRig rig="threePt" dir="t"/>
          </a:scene3d>
          <a:sp3d>
            <a:bevelT/>
          </a:sp3d>
        </p:spPr>
        <p:txBody>
          <a:bodyPr wrap="square" rtlCol="1">
            <a:spAutoFit/>
          </a:bodyPr>
          <a:lstStyle>
            <a:defPPr>
              <a:defRPr lang="he-IL"/>
            </a:defPPr>
            <a:lvl1pPr algn="ctr">
              <a:defRPr sz="1400" b="1"/>
            </a:lvl1pPr>
          </a:lstStyle>
          <a:p>
            <a:r>
              <a:rPr lang="he-IL" dirty="0"/>
              <a:t>הסיכוי לפתיחת מקור פרנסה עצמאי בקרב משתתפים ותיקים בתכנית הוא גבוה ב-28% מהסיכוי בקרב חדשים</a:t>
            </a:r>
          </a:p>
        </p:txBody>
      </p:sp>
      <p:sp>
        <p:nvSpPr>
          <p:cNvPr id="12" name="TextBox 11">
            <a:extLst>
              <a:ext uri="{FF2B5EF4-FFF2-40B4-BE49-F238E27FC236}">
                <a16:creationId xmlns:a16="http://schemas.microsoft.com/office/drawing/2014/main" id="{D2B64358-892C-47BC-88C1-4D8108120B2C}"/>
              </a:ext>
            </a:extLst>
          </p:cNvPr>
          <p:cNvSpPr txBox="1"/>
          <p:nvPr/>
        </p:nvSpPr>
        <p:spPr>
          <a:xfrm>
            <a:off x="1939895" y="253465"/>
            <a:ext cx="9970061" cy="584775"/>
          </a:xfrm>
          <a:prstGeom prst="rect">
            <a:avLst/>
          </a:prstGeom>
          <a:noFill/>
        </p:spPr>
        <p:txBody>
          <a:bodyPr wrap="square" rtlCol="1">
            <a:spAutoFit/>
          </a:bodyPr>
          <a:lstStyle/>
          <a:p>
            <a:r>
              <a:rPr lang="he-IL" sz="3200" b="1" dirty="0">
                <a:solidFill>
                  <a:srgbClr val="6489C6"/>
                </a:solidFill>
              </a:rPr>
              <a:t>ממצאי המחקר: </a:t>
            </a:r>
            <a:r>
              <a:rPr lang="he-IL" sz="2400" b="1" dirty="0">
                <a:solidFill>
                  <a:srgbClr val="6489C6"/>
                </a:solidFill>
              </a:rPr>
              <a:t>ניצני שינוי הסתגלותי במצב המשפחות – נתונים נבחרים</a:t>
            </a:r>
          </a:p>
        </p:txBody>
      </p:sp>
    </p:spTree>
    <p:extLst>
      <p:ext uri="{BB962C8B-B14F-4D97-AF65-F5344CB8AC3E}">
        <p14:creationId xmlns:p14="http://schemas.microsoft.com/office/powerpoint/2010/main" val="18582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Graphic spid="10" grpId="0">
        <p:bldAsOne/>
      </p:bldGraphic>
      <p:bldP spid="13" grpId="0" animBg="1"/>
      <p:bldP spid="15" grpId="0" animBg="1"/>
      <p:bldGraphic spid="16" grpId="0">
        <p:bldAsOne/>
      </p:bldGraphic>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Up 4">
            <a:extLst>
              <a:ext uri="{FF2B5EF4-FFF2-40B4-BE49-F238E27FC236}">
                <a16:creationId xmlns:a16="http://schemas.microsoft.com/office/drawing/2014/main" id="{906D4230-222F-40F0-9EFD-E30991979983}"/>
              </a:ext>
            </a:extLst>
          </p:cNvPr>
          <p:cNvSpPr/>
          <p:nvPr/>
        </p:nvSpPr>
        <p:spPr>
          <a:xfrm>
            <a:off x="2081533" y="1913641"/>
            <a:ext cx="3037222" cy="4154438"/>
          </a:xfrm>
          <a:prstGeom prst="upArrow">
            <a:avLst>
              <a:gd name="adj1" fmla="val 50621"/>
              <a:gd name="adj2" fmla="val 55736"/>
            </a:avLst>
          </a:prstGeom>
          <a:gradFill>
            <a:gsLst>
              <a:gs pos="1000">
                <a:schemeClr val="tx2">
                  <a:lumMod val="40000"/>
                  <a:lumOff val="60000"/>
                </a:schemeClr>
              </a:gs>
              <a:gs pos="28000">
                <a:schemeClr val="tx2">
                  <a:lumMod val="40000"/>
                  <a:lumOff val="60000"/>
                </a:schemeClr>
              </a:gs>
              <a:gs pos="100000">
                <a:schemeClr val="bg1"/>
              </a:gs>
            </a:gsLst>
            <a:lin ang="5400000" scaled="0"/>
          </a:gradFill>
          <a:ln>
            <a:no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2400" b="1" dirty="0"/>
              <a:t>שיפור מסויים במידת הדחק, הדיכאון והחרדה</a:t>
            </a:r>
          </a:p>
        </p:txBody>
      </p:sp>
      <p:sp>
        <p:nvSpPr>
          <p:cNvPr id="15" name="מציין מיקום של מספר שקופית 64"/>
          <p:cNvSpPr>
            <a:spLocks noGrp="1"/>
          </p:cNvSpPr>
          <p:nvPr>
            <p:ph type="sldNum" sz="quarter" idx="12"/>
          </p:nvPr>
        </p:nvSpPr>
        <p:spPr>
          <a:xfrm>
            <a:off x="884984" y="397679"/>
            <a:ext cx="495579" cy="365125"/>
          </a:xfrm>
        </p:spPr>
        <p:txBody>
          <a:bodyPr/>
          <a:lstStyle/>
          <a:p>
            <a:pPr>
              <a:defRPr/>
            </a:pPr>
            <a:fld id="{227DED1B-6108-45D2-8BEB-CB0A4541C141}" type="slidenum">
              <a:rPr lang="he-IL">
                <a:sym typeface="Geomanist Regular"/>
              </a:rPr>
              <a:t>18</a:t>
            </a:fld>
            <a:endParaRPr lang="he-IL" dirty="0">
              <a:sym typeface="Geomanist Regular"/>
            </a:endParaRPr>
          </a:p>
        </p:txBody>
      </p:sp>
      <p:sp>
        <p:nvSpPr>
          <p:cNvPr id="2" name="TextBox 1">
            <a:extLst>
              <a:ext uri="{FF2B5EF4-FFF2-40B4-BE49-F238E27FC236}">
                <a16:creationId xmlns:a16="http://schemas.microsoft.com/office/drawing/2014/main" id="{CE601EC2-58CA-480C-BC0C-DE476C577E68}"/>
              </a:ext>
            </a:extLst>
          </p:cNvPr>
          <p:cNvSpPr txBox="1"/>
          <p:nvPr/>
        </p:nvSpPr>
        <p:spPr>
          <a:xfrm>
            <a:off x="316512" y="1088353"/>
            <a:ext cx="11558975" cy="523220"/>
          </a:xfrm>
          <a:prstGeom prst="rect">
            <a:avLst/>
          </a:prstGeom>
          <a:noFill/>
        </p:spPr>
        <p:txBody>
          <a:bodyPr wrap="square" rtlCol="1">
            <a:spAutoFit/>
          </a:bodyPr>
          <a:lstStyle/>
          <a:p>
            <a:pPr algn="ctr"/>
            <a:r>
              <a:rPr lang="he-IL" sz="2800" dirty="0"/>
              <a:t>אם התכנית משיגה את יעדיה נצפה למצוא עדויות בשלב זה ל:</a:t>
            </a:r>
          </a:p>
        </p:txBody>
      </p:sp>
      <p:sp>
        <p:nvSpPr>
          <p:cNvPr id="7" name="Freeform: Shape 6">
            <a:extLst>
              <a:ext uri="{FF2B5EF4-FFF2-40B4-BE49-F238E27FC236}">
                <a16:creationId xmlns:a16="http://schemas.microsoft.com/office/drawing/2014/main" id="{686A6402-91C9-4173-92E7-73669E0BE9D2}"/>
              </a:ext>
            </a:extLst>
          </p:cNvPr>
          <p:cNvSpPr/>
          <p:nvPr/>
        </p:nvSpPr>
        <p:spPr>
          <a:xfrm>
            <a:off x="6944758" y="1913641"/>
            <a:ext cx="2827347" cy="1712880"/>
          </a:xfrm>
          <a:custGeom>
            <a:avLst/>
            <a:gdLst>
              <a:gd name="connsiteX0" fmla="*/ 0 w 2827347"/>
              <a:gd name="connsiteY0" fmla="*/ 1712880 h 1712880"/>
              <a:gd name="connsiteX1" fmla="*/ 1413674 w 2827347"/>
              <a:gd name="connsiteY1" fmla="*/ 0 h 1712880"/>
              <a:gd name="connsiteX2" fmla="*/ 1413673 w 2827347"/>
              <a:gd name="connsiteY2" fmla="*/ 0 h 1712880"/>
              <a:gd name="connsiteX3" fmla="*/ 2827347 w 2827347"/>
              <a:gd name="connsiteY3" fmla="*/ 1712880 h 1712880"/>
              <a:gd name="connsiteX4" fmla="*/ 0 w 2827347"/>
              <a:gd name="connsiteY4" fmla="*/ 171288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347" h="1712880">
                <a:moveTo>
                  <a:pt x="0" y="1712880"/>
                </a:moveTo>
                <a:lnTo>
                  <a:pt x="1413674" y="0"/>
                </a:lnTo>
                <a:lnTo>
                  <a:pt x="1413673" y="0"/>
                </a:lnTo>
                <a:lnTo>
                  <a:pt x="2827347" y="1712880"/>
                </a:lnTo>
                <a:lnTo>
                  <a:pt x="0" y="1712880"/>
                </a:lnTo>
                <a:close/>
              </a:path>
            </a:pathLst>
          </a:custGeom>
          <a:solidFill>
            <a:srgbClr val="00C9C5"/>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endParaRPr lang="he-IL" sz="2000" b="1" kern="1200" dirty="0"/>
          </a:p>
          <a:p>
            <a:pPr marL="0" lvl="0" indent="0" algn="ctr" defTabSz="889000" rtl="1">
              <a:lnSpc>
                <a:spcPct val="90000"/>
              </a:lnSpc>
              <a:spcBef>
                <a:spcPct val="0"/>
              </a:spcBef>
              <a:spcAft>
                <a:spcPct val="35000"/>
              </a:spcAft>
              <a:buNone/>
            </a:pPr>
            <a:r>
              <a:rPr lang="he-IL" sz="2000" b="1" kern="1200" dirty="0"/>
              <a:t>ניצני</a:t>
            </a:r>
          </a:p>
          <a:p>
            <a:pPr marL="0" lvl="0" indent="0" algn="ctr" defTabSz="889000" rtl="1">
              <a:lnSpc>
                <a:spcPct val="90000"/>
              </a:lnSpc>
              <a:spcBef>
                <a:spcPct val="0"/>
              </a:spcBef>
              <a:spcAft>
                <a:spcPct val="35000"/>
              </a:spcAft>
              <a:buNone/>
            </a:pPr>
            <a:r>
              <a:rPr lang="he-IL" sz="2000" b="1" kern="1200" dirty="0"/>
              <a:t> שינוי </a:t>
            </a:r>
          </a:p>
          <a:p>
            <a:pPr marL="0" lvl="0" indent="0" algn="ctr" defTabSz="889000" rtl="1">
              <a:lnSpc>
                <a:spcPct val="90000"/>
              </a:lnSpc>
              <a:spcBef>
                <a:spcPct val="0"/>
              </a:spcBef>
              <a:spcAft>
                <a:spcPct val="35000"/>
              </a:spcAft>
              <a:buNone/>
            </a:pPr>
            <a:r>
              <a:rPr lang="he-IL" sz="2000" b="1" kern="1200" dirty="0"/>
              <a:t>הסתגלותי</a:t>
            </a:r>
          </a:p>
        </p:txBody>
      </p:sp>
      <p:sp>
        <p:nvSpPr>
          <p:cNvPr id="9" name="Freeform: Shape 8">
            <a:extLst>
              <a:ext uri="{FF2B5EF4-FFF2-40B4-BE49-F238E27FC236}">
                <a16:creationId xmlns:a16="http://schemas.microsoft.com/office/drawing/2014/main" id="{C1694EFC-8FFC-413F-9BA3-63A7CE68211C}"/>
              </a:ext>
            </a:extLst>
          </p:cNvPr>
          <p:cNvSpPr/>
          <p:nvPr/>
        </p:nvSpPr>
        <p:spPr>
          <a:xfrm>
            <a:off x="5939297" y="3626521"/>
            <a:ext cx="4838269" cy="1218269"/>
          </a:xfrm>
          <a:custGeom>
            <a:avLst/>
            <a:gdLst>
              <a:gd name="connsiteX0" fmla="*/ 0 w 4838269"/>
              <a:gd name="connsiteY0" fmla="*/ 1218269 h 1218269"/>
              <a:gd name="connsiteX1" fmla="*/ 1005462 w 4838269"/>
              <a:gd name="connsiteY1" fmla="*/ 0 h 1218269"/>
              <a:gd name="connsiteX2" fmla="*/ 3832807 w 4838269"/>
              <a:gd name="connsiteY2" fmla="*/ 0 h 1218269"/>
              <a:gd name="connsiteX3" fmla="*/ 4838269 w 4838269"/>
              <a:gd name="connsiteY3" fmla="*/ 1218269 h 1218269"/>
              <a:gd name="connsiteX4" fmla="*/ 0 w 4838269"/>
              <a:gd name="connsiteY4" fmla="*/ 1218269 h 121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269" h="1218269">
                <a:moveTo>
                  <a:pt x="0" y="1218269"/>
                </a:moveTo>
                <a:lnTo>
                  <a:pt x="1005462" y="0"/>
                </a:lnTo>
                <a:lnTo>
                  <a:pt x="3832807" y="0"/>
                </a:lnTo>
                <a:lnTo>
                  <a:pt x="4838269" y="1218269"/>
                </a:lnTo>
                <a:lnTo>
                  <a:pt x="0" y="12182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8585563"/>
              <a:satOff val="-26829"/>
              <a:lumOff val="5001"/>
              <a:alphaOff val="0"/>
            </a:schemeClr>
          </a:fillRef>
          <a:effectRef idx="1">
            <a:schemeClr val="accent4">
              <a:hueOff val="8585563"/>
              <a:satOff val="-26829"/>
              <a:lumOff val="5001"/>
              <a:alphaOff val="0"/>
            </a:schemeClr>
          </a:effectRef>
          <a:fontRef idx="minor">
            <a:schemeClr val="dk1"/>
          </a:fontRef>
        </p:style>
        <p:txBody>
          <a:bodyPr spcFirstLastPara="0" vert="horz" wrap="square" lIns="887337" tIns="40640" rIns="887337" bIns="40640" numCol="1" spcCol="1270" anchor="ctr" anchorCtr="0">
            <a:noAutofit/>
          </a:bodyPr>
          <a:lstStyle/>
          <a:p>
            <a:pPr marL="0" lvl="0" indent="0" algn="ctr" defTabSz="1422400" rtl="1">
              <a:lnSpc>
                <a:spcPct val="90000"/>
              </a:lnSpc>
              <a:spcBef>
                <a:spcPct val="0"/>
              </a:spcBef>
              <a:spcAft>
                <a:spcPct val="35000"/>
              </a:spcAft>
              <a:buNone/>
            </a:pPr>
            <a:r>
              <a:rPr lang="he-IL" sz="3200" b="1" kern="1200" dirty="0"/>
              <a:t>שינוי התנהלותי מסויים</a:t>
            </a:r>
          </a:p>
        </p:txBody>
      </p:sp>
      <p:sp>
        <p:nvSpPr>
          <p:cNvPr id="10" name="Freeform: Shape 9">
            <a:extLst>
              <a:ext uri="{FF2B5EF4-FFF2-40B4-BE49-F238E27FC236}">
                <a16:creationId xmlns:a16="http://schemas.microsoft.com/office/drawing/2014/main" id="{37920374-C7E5-4E8B-AF98-38DA38C29F67}"/>
              </a:ext>
            </a:extLst>
          </p:cNvPr>
          <p:cNvSpPr/>
          <p:nvPr/>
        </p:nvSpPr>
        <p:spPr>
          <a:xfrm>
            <a:off x="4929694" y="4844790"/>
            <a:ext cx="6857476" cy="1223288"/>
          </a:xfrm>
          <a:custGeom>
            <a:avLst/>
            <a:gdLst>
              <a:gd name="connsiteX0" fmla="*/ 0 w 6857476"/>
              <a:gd name="connsiteY0" fmla="*/ 1223288 h 1223288"/>
              <a:gd name="connsiteX1" fmla="*/ 1009604 w 6857476"/>
              <a:gd name="connsiteY1" fmla="*/ 0 h 1223288"/>
              <a:gd name="connsiteX2" fmla="*/ 5847872 w 6857476"/>
              <a:gd name="connsiteY2" fmla="*/ 0 h 1223288"/>
              <a:gd name="connsiteX3" fmla="*/ 6857476 w 6857476"/>
              <a:gd name="connsiteY3" fmla="*/ 1223288 h 1223288"/>
              <a:gd name="connsiteX4" fmla="*/ 0 w 6857476"/>
              <a:gd name="connsiteY4" fmla="*/ 1223288 h 122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476" h="1223288">
                <a:moveTo>
                  <a:pt x="0" y="1223288"/>
                </a:moveTo>
                <a:lnTo>
                  <a:pt x="1009604" y="0"/>
                </a:lnTo>
                <a:lnTo>
                  <a:pt x="5847872" y="0"/>
                </a:lnTo>
                <a:lnTo>
                  <a:pt x="6857476" y="1223288"/>
                </a:lnTo>
                <a:lnTo>
                  <a:pt x="0" y="1223288"/>
                </a:lnTo>
                <a:close/>
              </a:path>
            </a:pathLst>
          </a:custGeom>
          <a:solidFill>
            <a:srgbClr val="C894AA"/>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7171125"/>
              <a:satOff val="-53658"/>
              <a:lumOff val="10003"/>
              <a:alphaOff val="0"/>
            </a:schemeClr>
          </a:fillRef>
          <a:effectRef idx="1">
            <a:schemeClr val="accent4">
              <a:hueOff val="17171125"/>
              <a:satOff val="-53658"/>
              <a:lumOff val="10003"/>
              <a:alphaOff val="0"/>
            </a:schemeClr>
          </a:effectRef>
          <a:fontRef idx="minor">
            <a:schemeClr val="dk1"/>
          </a:fontRef>
        </p:style>
        <p:txBody>
          <a:bodyPr spcFirstLastPara="0" vert="horz" wrap="square" lIns="1261018" tIns="60960" rIns="1261019" bIns="60960" numCol="1" spcCol="1270" anchor="ctr" anchorCtr="0">
            <a:noAutofit/>
          </a:bodyPr>
          <a:lstStyle/>
          <a:p>
            <a:pPr marL="0" lvl="0" indent="0" algn="ctr" defTabSz="2133600" rtl="1">
              <a:lnSpc>
                <a:spcPct val="90000"/>
              </a:lnSpc>
              <a:spcBef>
                <a:spcPct val="0"/>
              </a:spcBef>
              <a:spcAft>
                <a:spcPct val="35000"/>
              </a:spcAft>
              <a:buNone/>
            </a:pPr>
            <a:r>
              <a:rPr lang="he-IL" sz="4800" b="1" kern="1200" dirty="0"/>
              <a:t>שינוי חומרי רחב</a:t>
            </a:r>
          </a:p>
        </p:txBody>
      </p:sp>
      <p:pic>
        <p:nvPicPr>
          <p:cNvPr id="11" name="Picture 10">
            <a:extLst>
              <a:ext uri="{FF2B5EF4-FFF2-40B4-BE49-F238E27FC236}">
                <a16:creationId xmlns:a16="http://schemas.microsoft.com/office/drawing/2014/main" id="{08CF2F18-54AC-49CE-812C-1F3B2B6A0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605" y="4592669"/>
            <a:ext cx="1611652" cy="1493464"/>
          </a:xfrm>
          <a:prstGeom prst="rect">
            <a:avLst/>
          </a:prstGeom>
        </p:spPr>
      </p:pic>
      <p:pic>
        <p:nvPicPr>
          <p:cNvPr id="13" name="Picture 12">
            <a:extLst>
              <a:ext uri="{FF2B5EF4-FFF2-40B4-BE49-F238E27FC236}">
                <a16:creationId xmlns:a16="http://schemas.microsoft.com/office/drawing/2014/main" id="{C46139B8-6104-4A0D-8A49-384C7914A1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605" y="3351326"/>
            <a:ext cx="1611652" cy="1493464"/>
          </a:xfrm>
          <a:prstGeom prst="rect">
            <a:avLst/>
          </a:prstGeom>
        </p:spPr>
      </p:pic>
      <p:pic>
        <p:nvPicPr>
          <p:cNvPr id="14" name="Picture 13">
            <a:extLst>
              <a:ext uri="{FF2B5EF4-FFF2-40B4-BE49-F238E27FC236}">
                <a16:creationId xmlns:a16="http://schemas.microsoft.com/office/drawing/2014/main" id="{920106C5-1F82-4265-87B2-6885EF8CA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605" y="1995460"/>
            <a:ext cx="1611652" cy="1493464"/>
          </a:xfrm>
          <a:prstGeom prst="rect">
            <a:avLst/>
          </a:prstGeom>
        </p:spPr>
      </p:pic>
      <p:pic>
        <p:nvPicPr>
          <p:cNvPr id="16" name="Picture 15">
            <a:extLst>
              <a:ext uri="{FF2B5EF4-FFF2-40B4-BE49-F238E27FC236}">
                <a16:creationId xmlns:a16="http://schemas.microsoft.com/office/drawing/2014/main" id="{0A1DE05B-BF65-4970-919E-44C66A6632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9601" y="2879789"/>
            <a:ext cx="1611652" cy="1493464"/>
          </a:xfrm>
          <a:prstGeom prst="rect">
            <a:avLst/>
          </a:prstGeom>
        </p:spPr>
      </p:pic>
      <p:sp>
        <p:nvSpPr>
          <p:cNvPr id="17" name="TextBox 16">
            <a:extLst>
              <a:ext uri="{FF2B5EF4-FFF2-40B4-BE49-F238E27FC236}">
                <a16:creationId xmlns:a16="http://schemas.microsoft.com/office/drawing/2014/main" id="{D2B64358-892C-47BC-88C1-4D8108120B2C}"/>
              </a:ext>
            </a:extLst>
          </p:cNvPr>
          <p:cNvSpPr txBox="1"/>
          <p:nvPr/>
        </p:nvSpPr>
        <p:spPr>
          <a:xfrm>
            <a:off x="1939895" y="253465"/>
            <a:ext cx="9970061" cy="584775"/>
          </a:xfrm>
          <a:prstGeom prst="rect">
            <a:avLst/>
          </a:prstGeom>
          <a:noFill/>
        </p:spPr>
        <p:txBody>
          <a:bodyPr wrap="square" rtlCol="1">
            <a:spAutoFit/>
          </a:bodyPr>
          <a:lstStyle/>
          <a:p>
            <a:r>
              <a:rPr lang="he-IL" sz="3200" b="1" dirty="0">
                <a:solidFill>
                  <a:srgbClr val="6489C6"/>
                </a:solidFill>
              </a:rPr>
              <a:t>ממצאי המחקר</a:t>
            </a:r>
            <a:endParaRPr lang="he-IL" sz="2400" b="1" dirty="0">
              <a:solidFill>
                <a:srgbClr val="6489C6"/>
              </a:solidFill>
            </a:endParaRPr>
          </a:p>
        </p:txBody>
      </p:sp>
    </p:spTree>
    <p:extLst>
      <p:ext uri="{BB962C8B-B14F-4D97-AF65-F5344CB8AC3E}">
        <p14:creationId xmlns:p14="http://schemas.microsoft.com/office/powerpoint/2010/main" val="25351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5186"/>
          <p:cNvSpPr txBox="1">
            <a:spLocks/>
          </p:cNvSpPr>
          <p:nvPr/>
        </p:nvSpPr>
        <p:spPr>
          <a:xfrm>
            <a:off x="962920" y="373749"/>
            <a:ext cx="489361" cy="415925"/>
          </a:xfrm>
          <a:prstGeom prst="rect">
            <a:avLst/>
          </a:prstGeom>
          <a:extLst>
            <a:ext uri="{C572A759-6A51-4108-AA02-DFA0A04FC94B}">
              <ma14:wrappingTextBoxFlag xmlns:ma14="http://schemas.microsoft.com/office/mac/drawingml/2011/main" xmlns="" val="1"/>
            </a:ext>
          </a:extLst>
        </p:spPr>
        <p:txBody>
          <a:bodyPr anchor="ctr"/>
          <a:lstStyle>
            <a:defPPr>
              <a:defRPr lang="he-IL"/>
            </a:defPPr>
            <a:lvl1pPr algn="l" rtl="0" eaLnBrk="0" fontAlgn="base" hangingPunct="0">
              <a:spcBef>
                <a:spcPct val="0"/>
              </a:spcBef>
              <a:spcAft>
                <a:spcPct val="0"/>
              </a:spcAft>
              <a:defRPr sz="1001" kern="1200">
                <a:solidFill>
                  <a:srgbClr val="4C6077"/>
                </a:solidFill>
                <a:latin typeface="Geomanist Regular"/>
                <a:ea typeface="Geomanist Regular"/>
                <a:cs typeface="Geomanist Regular"/>
                <a:sym typeface="Geomanist Regular"/>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FC824672-9308-46D1-88F8-2A0D8AF5A59A}" type="slidenum">
              <a:rPr lang="he-IL" sz="1800" b="1">
                <a:solidFill>
                  <a:schemeClr val="bg1">
                    <a:lumMod val="65000"/>
                  </a:schemeClr>
                </a:solidFill>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lang="he-IL" sz="1800" b="1" dirty="0">
              <a:solidFill>
                <a:schemeClr val="bg1">
                  <a:lumMod val="65000"/>
                </a:schemeClr>
              </a:solidFill>
              <a:ea typeface="+mn-ea"/>
              <a:cs typeface="+mn-cs"/>
            </a:endParaRPr>
          </a:p>
        </p:txBody>
      </p:sp>
      <p:graphicFrame>
        <p:nvGraphicFramePr>
          <p:cNvPr id="9" name="Chart 8">
            <a:extLst>
              <a:ext uri="{FF2B5EF4-FFF2-40B4-BE49-F238E27FC236}">
                <a16:creationId xmlns:a16="http://schemas.microsoft.com/office/drawing/2014/main" id="{2711C9E7-1EDB-4AEC-A728-0448C367B738}"/>
              </a:ext>
            </a:extLst>
          </p:cNvPr>
          <p:cNvGraphicFramePr>
            <a:graphicFrameLocks/>
          </p:cNvGraphicFramePr>
          <p:nvPr>
            <p:extLst>
              <p:ext uri="{D42A27DB-BD31-4B8C-83A1-F6EECF244321}">
                <p14:modId xmlns:p14="http://schemas.microsoft.com/office/powerpoint/2010/main" val="43417621"/>
              </p:ext>
            </p:extLst>
          </p:nvPr>
        </p:nvGraphicFramePr>
        <p:xfrm>
          <a:off x="634406" y="1128691"/>
          <a:ext cx="5432476" cy="436379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9A625B4-E4DE-4DE1-91FC-99ED3FFA4398}"/>
              </a:ext>
            </a:extLst>
          </p:cNvPr>
          <p:cNvSpPr txBox="1"/>
          <p:nvPr/>
        </p:nvSpPr>
        <p:spPr>
          <a:xfrm>
            <a:off x="2611681" y="2510601"/>
            <a:ext cx="1477926" cy="1836000"/>
          </a:xfrm>
          <a:prstGeom prst="rect">
            <a:avLst/>
          </a:prstGeom>
          <a:solidFill>
            <a:srgbClr val="FFA3A3"/>
          </a:solidFill>
          <a:ln>
            <a:noFill/>
          </a:ln>
          <a:scene3d>
            <a:camera prst="orthographicFront"/>
            <a:lightRig rig="threePt" dir="t"/>
          </a:scene3d>
          <a:sp3d>
            <a:bevelT/>
          </a:sp3d>
        </p:spPr>
        <p:txBody>
          <a:bodyPr wrap="square" rtlCol="1">
            <a:spAutoFit/>
          </a:bodyPr>
          <a:lstStyle/>
          <a:p>
            <a:pPr algn="ctr"/>
            <a:r>
              <a:rPr lang="he-IL" sz="1600" b="1" dirty="0"/>
              <a:t>חלה עליה במידת החשש: משתתפים חשים יותר מוטרדים היום מאשר בתחילת התכנית</a:t>
            </a:r>
          </a:p>
        </p:txBody>
      </p:sp>
      <p:graphicFrame>
        <p:nvGraphicFramePr>
          <p:cNvPr id="13" name="Chart 12">
            <a:extLst>
              <a:ext uri="{FF2B5EF4-FFF2-40B4-BE49-F238E27FC236}">
                <a16:creationId xmlns:a16="http://schemas.microsoft.com/office/drawing/2014/main" id="{EE140B23-32E0-430C-9F41-A67C41086DC7}"/>
              </a:ext>
            </a:extLst>
          </p:cNvPr>
          <p:cNvGraphicFramePr>
            <a:graphicFrameLocks/>
          </p:cNvGraphicFramePr>
          <p:nvPr>
            <p:extLst>
              <p:ext uri="{D42A27DB-BD31-4B8C-83A1-F6EECF244321}">
                <p14:modId xmlns:p14="http://schemas.microsoft.com/office/powerpoint/2010/main" val="599960195"/>
              </p:ext>
            </p:extLst>
          </p:nvPr>
        </p:nvGraphicFramePr>
        <p:xfrm>
          <a:off x="6376134" y="1128690"/>
          <a:ext cx="5432474" cy="436379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1AE786E-0072-49E2-AADE-350E4573FB1D}"/>
              </a:ext>
            </a:extLst>
          </p:cNvPr>
          <p:cNvSpPr txBox="1"/>
          <p:nvPr/>
        </p:nvSpPr>
        <p:spPr>
          <a:xfrm>
            <a:off x="8353407" y="2510600"/>
            <a:ext cx="1477926" cy="1116000"/>
          </a:xfrm>
          <a:prstGeom prst="rect">
            <a:avLst/>
          </a:prstGeom>
          <a:solidFill>
            <a:srgbClr val="C2F0C2"/>
          </a:solidFill>
          <a:ln>
            <a:noFill/>
          </a:ln>
          <a:scene3d>
            <a:camera prst="orthographicFront"/>
            <a:lightRig rig="threePt" dir="t"/>
          </a:scene3d>
          <a:sp3d>
            <a:bevelT/>
          </a:sp3d>
        </p:spPr>
        <p:txBody>
          <a:bodyPr wrap="square" rtlCol="1">
            <a:spAutoFit/>
          </a:bodyPr>
          <a:lstStyle>
            <a:defPPr>
              <a:defRPr lang="he-IL"/>
            </a:defPPr>
            <a:lvl1pPr algn="ctr">
              <a:defRPr sz="1400" b="1"/>
            </a:lvl1pPr>
          </a:lstStyle>
          <a:p>
            <a:r>
              <a:rPr lang="he-IL" sz="1600" dirty="0"/>
              <a:t>חל שיפור במידת שביעות הרצון הכללית מהחיים</a:t>
            </a:r>
          </a:p>
        </p:txBody>
      </p:sp>
      <p:sp>
        <p:nvSpPr>
          <p:cNvPr id="12" name="TextBox 11">
            <a:extLst>
              <a:ext uri="{FF2B5EF4-FFF2-40B4-BE49-F238E27FC236}">
                <a16:creationId xmlns:a16="http://schemas.microsoft.com/office/drawing/2014/main" id="{D2B64358-892C-47BC-88C1-4D8108120B2C}"/>
              </a:ext>
            </a:extLst>
          </p:cNvPr>
          <p:cNvSpPr txBox="1"/>
          <p:nvPr/>
        </p:nvSpPr>
        <p:spPr>
          <a:xfrm>
            <a:off x="1497106" y="253465"/>
            <a:ext cx="10412850" cy="584775"/>
          </a:xfrm>
          <a:prstGeom prst="rect">
            <a:avLst/>
          </a:prstGeom>
          <a:noFill/>
        </p:spPr>
        <p:txBody>
          <a:bodyPr wrap="square" rtlCol="1">
            <a:spAutoFit/>
          </a:bodyPr>
          <a:lstStyle/>
          <a:p>
            <a:r>
              <a:rPr lang="he-IL" sz="3200" b="1" dirty="0">
                <a:solidFill>
                  <a:srgbClr val="6489C6"/>
                </a:solidFill>
              </a:rPr>
              <a:t>ממצאי המחקר: </a:t>
            </a:r>
            <a:r>
              <a:rPr lang="he-IL" sz="2200" b="1" dirty="0">
                <a:solidFill>
                  <a:srgbClr val="6489C6"/>
                </a:solidFill>
              </a:rPr>
              <a:t>שיפור </a:t>
            </a:r>
            <a:r>
              <a:rPr lang="he-IL" sz="2200" b="1" dirty="0" err="1">
                <a:solidFill>
                  <a:srgbClr val="6489C6"/>
                </a:solidFill>
              </a:rPr>
              <a:t>מסויים</a:t>
            </a:r>
            <a:r>
              <a:rPr lang="he-IL" sz="2200" b="1" dirty="0">
                <a:solidFill>
                  <a:srgbClr val="6489C6"/>
                </a:solidFill>
              </a:rPr>
              <a:t> בתחושת הדחק, </a:t>
            </a:r>
            <a:r>
              <a:rPr lang="he-IL" sz="2200" b="1" dirty="0" err="1">
                <a:solidFill>
                  <a:srgbClr val="6489C6"/>
                </a:solidFill>
              </a:rPr>
              <a:t>הדכאון</a:t>
            </a:r>
            <a:r>
              <a:rPr lang="he-IL" sz="2200" b="1" dirty="0">
                <a:solidFill>
                  <a:srgbClr val="6489C6"/>
                </a:solidFill>
              </a:rPr>
              <a:t> והחרדה – נתונים נבחרים</a:t>
            </a:r>
          </a:p>
        </p:txBody>
      </p:sp>
    </p:spTree>
    <p:extLst>
      <p:ext uri="{BB962C8B-B14F-4D97-AF65-F5344CB8AC3E}">
        <p14:creationId xmlns:p14="http://schemas.microsoft.com/office/powerpoint/2010/main" val="89565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Graphic spid="13" grpId="0">
        <p:bldAsOne/>
      </p:bldGraphic>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72563" y="6245225"/>
            <a:ext cx="2743200" cy="365125"/>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89BCC39-B6E3-4855-88C7-F6BCA1BA8267}" type="slidenum">
              <a:rPr kumimoji="0" lang="he-IL" sz="1001" b="0" i="0" u="none" strike="noStrike" kern="1200" cap="none" spc="0" normalizeH="0" baseline="0" noProof="0">
                <a:ln>
                  <a:noFill/>
                </a:ln>
                <a:solidFill>
                  <a:srgbClr val="4C6077"/>
                </a:solidFill>
                <a:effectLst/>
                <a:uLnTx/>
                <a:uFillTx/>
                <a:latin typeface="Geomanist Regular"/>
                <a:sym typeface="Geomanist Regular"/>
              </a:rPr>
              <a:pPr marL="0" marR="0" lvl="0" indent="0" algn="r" defTabSz="914400" rtl="1" eaLnBrk="1" fontAlgn="auto" latinLnBrk="0" hangingPunct="1">
                <a:lnSpc>
                  <a:spcPct val="100000"/>
                </a:lnSpc>
                <a:spcBef>
                  <a:spcPts val="0"/>
                </a:spcBef>
                <a:spcAft>
                  <a:spcPts val="0"/>
                </a:spcAft>
                <a:buClrTx/>
                <a:buSzTx/>
                <a:buFontTx/>
                <a:buNone/>
                <a:tabLst/>
                <a:defRPr/>
              </a:pPr>
              <a:t>2</a:t>
            </a:fld>
            <a:endParaRPr kumimoji="0" lang="he-IL" sz="1001" b="0" i="0" u="none" strike="noStrike" kern="1200" cap="none" spc="0" normalizeH="0" baseline="0" noProof="0" dirty="0">
              <a:ln>
                <a:noFill/>
              </a:ln>
              <a:solidFill>
                <a:srgbClr val="4C6077"/>
              </a:solidFill>
              <a:effectLst/>
              <a:uLnTx/>
              <a:uFillTx/>
              <a:latin typeface="Geomanist Regular"/>
              <a:sym typeface="Geomanist Regular"/>
            </a:endParaRPr>
          </a:p>
        </p:txBody>
      </p:sp>
      <p:sp>
        <p:nvSpPr>
          <p:cNvPr id="7" name="מלבן 6"/>
          <p:cNvSpPr/>
          <p:nvPr/>
        </p:nvSpPr>
        <p:spPr>
          <a:xfrm>
            <a:off x="2558562" y="1494692"/>
            <a:ext cx="7063360" cy="3138854"/>
          </a:xfrm>
          <a:prstGeom prst="rect">
            <a:avLst/>
          </a:prstGeom>
          <a:solidFill>
            <a:srgbClr val="00A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solidFill>
                <a:srgbClr val="00A3A0"/>
              </a:solidFill>
            </a:endParaRPr>
          </a:p>
        </p:txBody>
      </p:sp>
      <p:pic>
        <p:nvPicPr>
          <p:cNvPr id="3" name="תמונה 2">
            <a:extLst>
              <a:ext uri="{FF2B5EF4-FFF2-40B4-BE49-F238E27FC236}">
                <a16:creationId xmlns:a16="http://schemas.microsoft.com/office/drawing/2014/main" id="{47575A83-FC4B-44A4-B075-81400368E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1501" y="3675884"/>
            <a:ext cx="2729350" cy="2840804"/>
          </a:xfrm>
          <a:prstGeom prst="rect">
            <a:avLst/>
          </a:prstGeom>
        </p:spPr>
      </p:pic>
      <p:sp>
        <p:nvSpPr>
          <p:cNvPr id="8" name="TextBox 7"/>
          <p:cNvSpPr txBox="1"/>
          <p:nvPr/>
        </p:nvSpPr>
        <p:spPr>
          <a:xfrm>
            <a:off x="1090248" y="1882902"/>
            <a:ext cx="8182708" cy="2215991"/>
          </a:xfrm>
          <a:prstGeom prst="rect">
            <a:avLst/>
          </a:prstGeom>
          <a:noFill/>
        </p:spPr>
        <p:txBody>
          <a:bodyPr wrap="square" rtlCol="1">
            <a:spAutoFit/>
          </a:bodyPr>
          <a:lstStyle/>
          <a:p>
            <a:pPr fontAlgn="t">
              <a:lnSpc>
                <a:spcPts val="3600"/>
              </a:lnSpc>
            </a:pPr>
            <a:r>
              <a:rPr lang="he-IL" sz="4000" b="1" dirty="0">
                <a:solidFill>
                  <a:schemeClr val="bg1"/>
                </a:solidFill>
              </a:rPr>
              <a:t>הערכת התכנית: </a:t>
            </a:r>
            <a:r>
              <a:rPr lang="en-US" sz="4000" b="1" dirty="0">
                <a:solidFill>
                  <a:schemeClr val="bg1"/>
                </a:solidFill>
              </a:rPr>
              <a:t/>
            </a:r>
            <a:br>
              <a:rPr lang="en-US" sz="4000" b="1" dirty="0">
                <a:solidFill>
                  <a:schemeClr val="bg1"/>
                </a:solidFill>
              </a:rPr>
            </a:br>
            <a:r>
              <a:rPr lang="he-IL" sz="4000" b="1" dirty="0">
                <a:solidFill>
                  <a:schemeClr val="bg1"/>
                </a:solidFill>
              </a:rPr>
              <a:t>קהל יעד – משפחות</a:t>
            </a:r>
          </a:p>
          <a:p>
            <a:pPr fontAlgn="t">
              <a:lnSpc>
                <a:spcPts val="3600"/>
              </a:lnSpc>
            </a:pPr>
            <a:r>
              <a:rPr lang="he-IL" sz="4000" b="1" dirty="0">
                <a:solidFill>
                  <a:schemeClr val="bg1"/>
                </a:solidFill>
              </a:rPr>
              <a:t>נושמים לרווחה</a:t>
            </a:r>
          </a:p>
          <a:p>
            <a:endParaRPr lang="he-IL" sz="2400" b="1" dirty="0">
              <a:solidFill>
                <a:schemeClr val="bg1"/>
              </a:solidFill>
            </a:endParaRPr>
          </a:p>
          <a:p>
            <a:endParaRPr lang="he-IL" sz="2400" b="1" dirty="0">
              <a:solidFill>
                <a:schemeClr val="bg1"/>
              </a:solidFill>
            </a:endParaRPr>
          </a:p>
        </p:txBody>
      </p:sp>
      <p:pic>
        <p:nvPicPr>
          <p:cNvPr id="9" name="Picture 8">
            <a:extLst>
              <a:ext uri="{FF2B5EF4-FFF2-40B4-BE49-F238E27FC236}">
                <a16:creationId xmlns:a16="http://schemas.microsoft.com/office/drawing/2014/main" id="{220F4051-7715-4615-BFD7-88F53B81034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1983" y="206683"/>
            <a:ext cx="4077406" cy="801984"/>
          </a:xfrm>
          <a:prstGeom prst="rect">
            <a:avLst/>
          </a:prstGeom>
        </p:spPr>
      </p:pic>
    </p:spTree>
    <p:extLst>
      <p:ext uri="{BB962C8B-B14F-4D97-AF65-F5344CB8AC3E}">
        <p14:creationId xmlns:p14="http://schemas.microsoft.com/office/powerpoint/2010/main" val="2820170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89BCC39-B6E3-4855-88C7-F6BCA1BA8267}" type="slidenum">
              <a:rPr kumimoji="0" lang="he-IL" sz="1001" b="0" i="0" u="none" strike="noStrike" kern="1200" cap="none" spc="0" normalizeH="0" baseline="0" noProof="0" smtClean="0">
                <a:ln>
                  <a:noFill/>
                </a:ln>
                <a:solidFill>
                  <a:srgbClr val="4C6077"/>
                </a:solidFill>
                <a:effectLst/>
                <a:uLnTx/>
                <a:uFillTx/>
                <a:latin typeface="Geomanist Regular"/>
                <a:sym typeface="Geomanist Regular"/>
              </a:rPr>
              <a:pPr marL="0" marR="0" lvl="0" indent="0" algn="r" defTabSz="914400" rtl="1" eaLnBrk="1" fontAlgn="auto" latinLnBrk="0" hangingPunct="1">
                <a:lnSpc>
                  <a:spcPct val="100000"/>
                </a:lnSpc>
                <a:spcBef>
                  <a:spcPts val="0"/>
                </a:spcBef>
                <a:spcAft>
                  <a:spcPts val="0"/>
                </a:spcAft>
                <a:buClrTx/>
                <a:buSzTx/>
                <a:buFontTx/>
                <a:buNone/>
                <a:tabLst/>
                <a:defRPr/>
              </a:pPr>
              <a:t>20</a:t>
            </a:fld>
            <a:endParaRPr kumimoji="0" lang="he-IL" sz="1001" b="0" i="0" u="none" strike="noStrike" kern="1200" cap="none" spc="0" normalizeH="0" baseline="0" noProof="0" dirty="0">
              <a:ln>
                <a:noFill/>
              </a:ln>
              <a:solidFill>
                <a:srgbClr val="4C6077"/>
              </a:solidFill>
              <a:effectLst/>
              <a:uLnTx/>
              <a:uFillTx/>
              <a:latin typeface="Geomanist Regular"/>
              <a:sym typeface="Geomanist Regular"/>
            </a:endParaRPr>
          </a:p>
        </p:txBody>
      </p:sp>
      <p:sp>
        <p:nvSpPr>
          <p:cNvPr id="7" name="מלבן 6"/>
          <p:cNvSpPr/>
          <p:nvPr/>
        </p:nvSpPr>
        <p:spPr>
          <a:xfrm>
            <a:off x="2558562" y="1494692"/>
            <a:ext cx="7063360" cy="3138854"/>
          </a:xfrm>
          <a:prstGeom prst="rect">
            <a:avLst/>
          </a:prstGeom>
          <a:solidFill>
            <a:srgbClr val="00A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8" name="TextBox 7"/>
          <p:cNvSpPr txBox="1"/>
          <p:nvPr/>
        </p:nvSpPr>
        <p:spPr>
          <a:xfrm>
            <a:off x="1090248" y="1882902"/>
            <a:ext cx="8182708" cy="1054135"/>
          </a:xfrm>
          <a:prstGeom prst="rect">
            <a:avLst/>
          </a:prstGeom>
          <a:noFill/>
        </p:spPr>
        <p:txBody>
          <a:bodyPr wrap="square" rtlCol="1">
            <a:spAutoFit/>
          </a:bodyPr>
          <a:lstStyle/>
          <a:p>
            <a:pPr fontAlgn="t">
              <a:lnSpc>
                <a:spcPts val="3600"/>
              </a:lnSpc>
            </a:pPr>
            <a:r>
              <a:rPr lang="he-IL" sz="4000" b="1" dirty="0">
                <a:solidFill>
                  <a:schemeClr val="bg1"/>
                </a:solidFill>
              </a:rPr>
              <a:t>הערכת התכנית: מערכת -</a:t>
            </a:r>
            <a:r>
              <a:rPr lang="en-US" sz="4000" b="1" dirty="0">
                <a:solidFill>
                  <a:schemeClr val="bg1"/>
                </a:solidFill>
              </a:rPr>
              <a:t/>
            </a:r>
            <a:br>
              <a:rPr lang="en-US" sz="4000" b="1" dirty="0">
                <a:solidFill>
                  <a:schemeClr val="bg1"/>
                </a:solidFill>
              </a:rPr>
            </a:br>
            <a:r>
              <a:rPr lang="he-IL" sz="4000" b="1" dirty="0">
                <a:solidFill>
                  <a:schemeClr val="bg1"/>
                </a:solidFill>
              </a:rPr>
              <a:t>מחלקות המשתתפות בתכנית</a:t>
            </a:r>
          </a:p>
        </p:txBody>
      </p:sp>
      <p:pic>
        <p:nvPicPr>
          <p:cNvPr id="4" name="Picture 3">
            <a:extLst>
              <a:ext uri="{FF2B5EF4-FFF2-40B4-BE49-F238E27FC236}">
                <a16:creationId xmlns:a16="http://schemas.microsoft.com/office/drawing/2014/main" id="{8BD3DC13-D023-41EC-B146-BBFA946A4405}"/>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65" b="99858" l="0" r="97891">
                        <a14:foregroundMark x1="2813" y1="75000" x2="30703" y2="62642"/>
                        <a14:foregroundMark x1="31875" y1="62855" x2="58047" y2="93679"/>
                        <a14:foregroundMark x1="58359" y1="95739" x2="313" y2="88991"/>
                        <a14:foregroundMark x1="65469" y1="63139" x2="80234" y2="45028"/>
                        <a14:foregroundMark x1="80234" y1="45526" x2="96484" y2="75000"/>
                        <a14:foregroundMark x1="65469" y1="64418" x2="56641" y2="87713"/>
                        <a14:foregroundMark x1="58047" y1="87216" x2="79141" y2="99645"/>
                        <a14:foregroundMark x1="95625" y1="73722" x2="97891" y2="84872"/>
                      </a14:backgroundRemoval>
                    </a14:imgEffect>
                  </a14:imgLayer>
                </a14:imgProps>
              </a:ext>
              <a:ext uri="{28A0092B-C50C-407E-A947-70E740481C1C}">
                <a14:useLocalDpi xmlns:a14="http://schemas.microsoft.com/office/drawing/2010/main" val="0"/>
              </a:ext>
            </a:extLst>
          </a:blip>
          <a:stretch>
            <a:fillRect/>
          </a:stretch>
        </p:blipFill>
        <p:spPr>
          <a:xfrm>
            <a:off x="4709677" y="3092216"/>
            <a:ext cx="2743200" cy="2993010"/>
          </a:xfrm>
          <a:prstGeom prst="rect">
            <a:avLst/>
          </a:prstGeom>
        </p:spPr>
      </p:pic>
      <p:pic>
        <p:nvPicPr>
          <p:cNvPr id="9" name="Picture 8">
            <a:extLst>
              <a:ext uri="{FF2B5EF4-FFF2-40B4-BE49-F238E27FC236}">
                <a16:creationId xmlns:a16="http://schemas.microsoft.com/office/drawing/2014/main" id="{0B059CC0-4DDD-4119-8578-78056995FFA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1983" y="206683"/>
            <a:ext cx="4077406" cy="801984"/>
          </a:xfrm>
          <a:prstGeom prst="rect">
            <a:avLst/>
          </a:prstGeom>
        </p:spPr>
      </p:pic>
    </p:spTree>
    <p:extLst>
      <p:ext uri="{BB962C8B-B14F-4D97-AF65-F5344CB8AC3E}">
        <p14:creationId xmlns:p14="http://schemas.microsoft.com/office/powerpoint/2010/main" val="132895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2B64358-892C-47BC-88C1-4D8108120B2C}"/>
              </a:ext>
            </a:extLst>
          </p:cNvPr>
          <p:cNvSpPr txBox="1"/>
          <p:nvPr/>
        </p:nvSpPr>
        <p:spPr>
          <a:xfrm>
            <a:off x="2142565" y="253465"/>
            <a:ext cx="9767391" cy="584775"/>
          </a:xfrm>
          <a:prstGeom prst="rect">
            <a:avLst/>
          </a:prstGeom>
          <a:noFill/>
        </p:spPr>
        <p:txBody>
          <a:bodyPr wrap="square" rtlCol="1">
            <a:spAutoFit/>
          </a:bodyPr>
          <a:lstStyle/>
          <a:p>
            <a:r>
              <a:rPr lang="he-IL" sz="3200" b="1" dirty="0">
                <a:solidFill>
                  <a:srgbClr val="6489C6"/>
                </a:solidFill>
              </a:rPr>
              <a:t>"נושמים לרווחה במרכז עוצמה": תיאוריית שינוי</a:t>
            </a:r>
            <a:endParaRPr lang="he-IL" sz="2200" b="1" dirty="0">
              <a:solidFill>
                <a:srgbClr val="6489C6"/>
              </a:solidFill>
            </a:endParaRPr>
          </a:p>
        </p:txBody>
      </p:sp>
      <p:sp>
        <p:nvSpPr>
          <p:cNvPr id="22"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21</a:t>
            </a:r>
            <a:endParaRPr lang="he-IL" sz="1200" b="1" dirty="0">
              <a:solidFill>
                <a:schemeClr val="bg1">
                  <a:lumMod val="65000"/>
                </a:schemeClr>
              </a:solidFill>
              <a:latin typeface="Geomanist Regular"/>
              <a:sym typeface="Geomanist Regular"/>
            </a:endParaRPr>
          </a:p>
        </p:txBody>
      </p:sp>
      <p:sp>
        <p:nvSpPr>
          <p:cNvPr id="71" name="Arrow: Down 26">
            <a:extLst>
              <a:ext uri="{FF2B5EF4-FFF2-40B4-BE49-F238E27FC236}">
                <a16:creationId xmlns:a16="http://schemas.microsoft.com/office/drawing/2014/main" id="{8E80F6D0-D733-4777-BED2-0D5FDA678740}"/>
              </a:ext>
            </a:extLst>
          </p:cNvPr>
          <p:cNvSpPr/>
          <p:nvPr/>
        </p:nvSpPr>
        <p:spPr>
          <a:xfrm>
            <a:off x="2766776" y="2950978"/>
            <a:ext cx="798136" cy="861264"/>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TextBox 71">
            <a:extLst>
              <a:ext uri="{FF2B5EF4-FFF2-40B4-BE49-F238E27FC236}">
                <a16:creationId xmlns:a16="http://schemas.microsoft.com/office/drawing/2014/main" id="{D4492B71-9B83-4C6D-A8B5-375B503B0AC9}"/>
              </a:ext>
            </a:extLst>
          </p:cNvPr>
          <p:cNvSpPr txBox="1"/>
          <p:nvPr/>
        </p:nvSpPr>
        <p:spPr>
          <a:xfrm>
            <a:off x="2425378" y="1033579"/>
            <a:ext cx="1480930" cy="369332"/>
          </a:xfrm>
          <a:prstGeom prst="rect">
            <a:avLst/>
          </a:prstGeom>
          <a:noFill/>
        </p:spPr>
        <p:txBody>
          <a:bodyPr wrap="square" rtlCol="1">
            <a:spAutoFit/>
          </a:bodyPr>
          <a:lstStyle/>
          <a:p>
            <a:pPr algn="ctr"/>
            <a:r>
              <a:rPr lang="he-IL" dirty="0"/>
              <a:t>מערכת</a:t>
            </a:r>
          </a:p>
        </p:txBody>
      </p:sp>
      <p:sp>
        <p:nvSpPr>
          <p:cNvPr id="73" name="TextBox 72">
            <a:extLst>
              <a:ext uri="{FF2B5EF4-FFF2-40B4-BE49-F238E27FC236}">
                <a16:creationId xmlns:a16="http://schemas.microsoft.com/office/drawing/2014/main" id="{D0996280-9AA0-45AA-BE40-8EC576829E2F}"/>
              </a:ext>
            </a:extLst>
          </p:cNvPr>
          <p:cNvSpPr txBox="1"/>
          <p:nvPr/>
        </p:nvSpPr>
        <p:spPr>
          <a:xfrm>
            <a:off x="6014596" y="1402910"/>
            <a:ext cx="967318" cy="369332"/>
          </a:xfrm>
          <a:prstGeom prst="rect">
            <a:avLst/>
          </a:prstGeom>
          <a:noFill/>
        </p:spPr>
        <p:txBody>
          <a:bodyPr wrap="square" rtlCol="1">
            <a:spAutoFit/>
          </a:bodyPr>
          <a:lstStyle/>
          <a:p>
            <a:pPr algn="ctr"/>
            <a:r>
              <a:rPr lang="he-IL" b="1" dirty="0"/>
              <a:t>תפוקות</a:t>
            </a:r>
          </a:p>
        </p:txBody>
      </p:sp>
      <p:sp>
        <p:nvSpPr>
          <p:cNvPr id="74" name="TextBox 73">
            <a:extLst>
              <a:ext uri="{FF2B5EF4-FFF2-40B4-BE49-F238E27FC236}">
                <a16:creationId xmlns:a16="http://schemas.microsoft.com/office/drawing/2014/main" id="{7B0A5B6E-FAC7-47E0-8C5C-71319B1746BC}"/>
              </a:ext>
            </a:extLst>
          </p:cNvPr>
          <p:cNvSpPr txBox="1"/>
          <p:nvPr/>
        </p:nvSpPr>
        <p:spPr>
          <a:xfrm>
            <a:off x="6014595" y="3812241"/>
            <a:ext cx="967319" cy="369332"/>
          </a:xfrm>
          <a:prstGeom prst="rect">
            <a:avLst/>
          </a:prstGeom>
          <a:noFill/>
        </p:spPr>
        <p:txBody>
          <a:bodyPr wrap="square" rtlCol="1">
            <a:spAutoFit/>
          </a:bodyPr>
          <a:lstStyle/>
          <a:p>
            <a:pPr algn="ctr"/>
            <a:r>
              <a:rPr lang="he-IL" b="1" dirty="0"/>
              <a:t>תוצאות</a:t>
            </a:r>
          </a:p>
        </p:txBody>
      </p:sp>
      <p:sp>
        <p:nvSpPr>
          <p:cNvPr id="75" name="Arrow: Down 32">
            <a:extLst>
              <a:ext uri="{FF2B5EF4-FFF2-40B4-BE49-F238E27FC236}">
                <a16:creationId xmlns:a16="http://schemas.microsoft.com/office/drawing/2014/main" id="{3C231DF7-1C8C-4FEC-BF8F-25497FCB0EDE}"/>
              </a:ext>
            </a:extLst>
          </p:cNvPr>
          <p:cNvSpPr/>
          <p:nvPr/>
        </p:nvSpPr>
        <p:spPr>
          <a:xfrm>
            <a:off x="9019098" y="3095059"/>
            <a:ext cx="798136" cy="717183"/>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TextBox 75">
            <a:extLst>
              <a:ext uri="{FF2B5EF4-FFF2-40B4-BE49-F238E27FC236}">
                <a16:creationId xmlns:a16="http://schemas.microsoft.com/office/drawing/2014/main" id="{F168241D-8823-419B-B4D9-BC70D1C97B01}"/>
              </a:ext>
            </a:extLst>
          </p:cNvPr>
          <p:cNvSpPr txBox="1"/>
          <p:nvPr/>
        </p:nvSpPr>
        <p:spPr>
          <a:xfrm>
            <a:off x="8677701" y="1032835"/>
            <a:ext cx="1480930" cy="369332"/>
          </a:xfrm>
          <a:prstGeom prst="rect">
            <a:avLst/>
          </a:prstGeom>
          <a:noFill/>
        </p:spPr>
        <p:txBody>
          <a:bodyPr wrap="square" rtlCol="1">
            <a:spAutoFit/>
          </a:bodyPr>
          <a:lstStyle/>
          <a:p>
            <a:pPr algn="ctr"/>
            <a:r>
              <a:rPr lang="he-IL" dirty="0"/>
              <a:t>קהל יעד</a:t>
            </a:r>
          </a:p>
        </p:txBody>
      </p:sp>
      <p:sp>
        <p:nvSpPr>
          <p:cNvPr id="77" name="Rectangle 6">
            <a:extLst>
              <a:ext uri="{FF2B5EF4-FFF2-40B4-BE49-F238E27FC236}">
                <a16:creationId xmlns:a16="http://schemas.microsoft.com/office/drawing/2014/main" id="{9A4E1BDE-0A03-4448-A6D0-B9E14456A64C}"/>
              </a:ext>
            </a:extLst>
          </p:cNvPr>
          <p:cNvSpPr/>
          <p:nvPr/>
        </p:nvSpPr>
        <p:spPr>
          <a:xfrm>
            <a:off x="458782" y="1772243"/>
            <a:ext cx="5414127" cy="1322816"/>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כוח אדם, הגדרות תפקידים וחלוקת סמכויות</a:t>
            </a:r>
          </a:p>
          <a:p>
            <a:pPr marL="285750" indent="-285750">
              <a:buFont typeface="Wingdings" panose="05000000000000000000" pitchFamily="2" charset="2"/>
              <a:buChar char="§"/>
            </a:pPr>
            <a:r>
              <a:rPr lang="he-IL" dirty="0"/>
              <a:t>הכשרות</a:t>
            </a:r>
          </a:p>
          <a:p>
            <a:pPr marL="285750" indent="-285750">
              <a:buFont typeface="Wingdings" panose="05000000000000000000" pitchFamily="2" charset="2"/>
              <a:buChar char="§"/>
            </a:pPr>
            <a:r>
              <a:rPr lang="he-IL" dirty="0"/>
              <a:t>תשתיות ומנגנונים של שיתוף פעולה וידע </a:t>
            </a:r>
            <a:r>
              <a:rPr lang="en-US" dirty="0"/>
              <a:t/>
            </a:r>
            <a:br>
              <a:rPr lang="en-US" dirty="0"/>
            </a:br>
            <a:r>
              <a:rPr lang="he-IL" dirty="0"/>
              <a:t>בין שותפים שונים</a:t>
            </a:r>
          </a:p>
        </p:txBody>
      </p:sp>
      <p:sp>
        <p:nvSpPr>
          <p:cNvPr id="78" name="TextBox 77">
            <a:extLst>
              <a:ext uri="{FF2B5EF4-FFF2-40B4-BE49-F238E27FC236}">
                <a16:creationId xmlns:a16="http://schemas.microsoft.com/office/drawing/2014/main" id="{633B8C64-8184-425B-B19B-44AE620B5126}"/>
              </a:ext>
            </a:extLst>
          </p:cNvPr>
          <p:cNvSpPr txBox="1"/>
          <p:nvPr/>
        </p:nvSpPr>
        <p:spPr>
          <a:xfrm>
            <a:off x="458780" y="1402911"/>
            <a:ext cx="5414127" cy="369331"/>
          </a:xfrm>
          <a:prstGeom prst="rect">
            <a:avLst/>
          </a:prstGeom>
          <a:solidFill>
            <a:schemeClr val="tx2">
              <a:lumMod val="40000"/>
              <a:lumOff val="60000"/>
            </a:schemeClr>
          </a:solidFill>
          <a:ln>
            <a:noFill/>
          </a:ln>
        </p:spPr>
        <p:txBody>
          <a:bodyPr wrap="square" rtlCol="1">
            <a:spAutoFit/>
          </a:bodyPr>
          <a:lstStyle>
            <a:defPPr>
              <a:defRPr lang="he-IL"/>
            </a:defPPr>
            <a:lvl1pPr algn="ctr"/>
          </a:lstStyle>
          <a:p>
            <a:r>
              <a:rPr lang="he-IL" dirty="0"/>
              <a:t>הטמעה של מערך תפעולי ותפיסת עבודה מודעת עוני </a:t>
            </a:r>
          </a:p>
        </p:txBody>
      </p:sp>
      <p:sp>
        <p:nvSpPr>
          <p:cNvPr id="79" name="Rectangle 8">
            <a:extLst>
              <a:ext uri="{FF2B5EF4-FFF2-40B4-BE49-F238E27FC236}">
                <a16:creationId xmlns:a16="http://schemas.microsoft.com/office/drawing/2014/main" id="{FA72CBC8-21D4-4063-9AAA-11FFB912B71F}"/>
              </a:ext>
            </a:extLst>
          </p:cNvPr>
          <p:cNvSpPr/>
          <p:nvPr/>
        </p:nvSpPr>
        <p:spPr>
          <a:xfrm>
            <a:off x="458781" y="4181574"/>
            <a:ext cx="5414127" cy="1280475"/>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שינוי בתפיסת העוני ובהתייחסות למשפחות בעוני</a:t>
            </a:r>
          </a:p>
          <a:p>
            <a:pPr marL="285750" indent="-285750">
              <a:buFont typeface="Wingdings" panose="05000000000000000000" pitchFamily="2" charset="2"/>
              <a:buChar char="§"/>
            </a:pPr>
            <a:r>
              <a:rPr lang="he-IL" dirty="0"/>
              <a:t>שינוי בתפיסת תפקיד העו"ס</a:t>
            </a:r>
          </a:p>
          <a:p>
            <a:pPr lvl="1"/>
            <a:r>
              <a:rPr lang="he-IL" dirty="0"/>
              <a:t>העו"ס כמומחה לעוני ומיצוי זכויות</a:t>
            </a:r>
          </a:p>
          <a:p>
            <a:pPr lvl="1"/>
            <a:r>
              <a:rPr lang="he-IL" dirty="0" err="1"/>
              <a:t>העו"ס</a:t>
            </a:r>
            <a:r>
              <a:rPr lang="he-IL" dirty="0"/>
              <a:t> כגורם </a:t>
            </a:r>
            <a:r>
              <a:rPr lang="he-IL" dirty="0" err="1"/>
              <a:t>מתכלל</a:t>
            </a:r>
            <a:r>
              <a:rPr lang="he-IL" dirty="0"/>
              <a:t> (מנהל מקרה)</a:t>
            </a:r>
          </a:p>
        </p:txBody>
      </p:sp>
      <p:sp>
        <p:nvSpPr>
          <p:cNvPr id="80" name="TextBox 79">
            <a:extLst>
              <a:ext uri="{FF2B5EF4-FFF2-40B4-BE49-F238E27FC236}">
                <a16:creationId xmlns:a16="http://schemas.microsoft.com/office/drawing/2014/main" id="{CE25AC3D-A228-479B-9748-184E55134D5E}"/>
              </a:ext>
            </a:extLst>
          </p:cNvPr>
          <p:cNvSpPr txBox="1"/>
          <p:nvPr/>
        </p:nvSpPr>
        <p:spPr>
          <a:xfrm>
            <a:off x="458780" y="3812242"/>
            <a:ext cx="5414127" cy="369332"/>
          </a:xfrm>
          <a:prstGeom prst="rect">
            <a:avLst/>
          </a:prstGeom>
          <a:solidFill>
            <a:schemeClr val="tx2">
              <a:lumMod val="40000"/>
              <a:lumOff val="60000"/>
            </a:schemeClr>
          </a:solidFill>
          <a:ln>
            <a:noFill/>
          </a:ln>
        </p:spPr>
        <p:txBody>
          <a:bodyPr wrap="square" rtlCol="1">
            <a:spAutoFit/>
          </a:bodyPr>
          <a:lstStyle>
            <a:defPPr>
              <a:defRPr lang="he-IL"/>
            </a:defPPr>
            <a:lvl1pPr algn="ctr"/>
          </a:lstStyle>
          <a:p>
            <a:r>
              <a:rPr lang="he-IL" dirty="0"/>
              <a:t>יצירת מודל בר שכפול לעבודה סוציאלית מודעת עוני</a:t>
            </a:r>
          </a:p>
        </p:txBody>
      </p:sp>
      <p:sp>
        <p:nvSpPr>
          <p:cNvPr id="81" name="Rectangle 23">
            <a:extLst>
              <a:ext uri="{FF2B5EF4-FFF2-40B4-BE49-F238E27FC236}">
                <a16:creationId xmlns:a16="http://schemas.microsoft.com/office/drawing/2014/main" id="{84F76553-54CE-48C6-A83A-A65C679F978A}"/>
              </a:ext>
            </a:extLst>
          </p:cNvPr>
          <p:cNvSpPr/>
          <p:nvPr/>
        </p:nvSpPr>
        <p:spPr>
          <a:xfrm>
            <a:off x="7081104" y="1772242"/>
            <a:ext cx="4674125" cy="1322817"/>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סל מענים גמיש</a:t>
            </a:r>
          </a:p>
          <a:p>
            <a:pPr marL="285750" indent="-285750">
              <a:buFont typeface="Wingdings" panose="05000000000000000000" pitchFamily="2" charset="2"/>
              <a:buChar char="§"/>
            </a:pPr>
            <a:r>
              <a:rPr lang="he-IL" dirty="0"/>
              <a:t>ליווי פרטני הוליסטי</a:t>
            </a:r>
          </a:p>
          <a:p>
            <a:pPr marL="285750" indent="-285750">
              <a:buFont typeface="Wingdings" panose="05000000000000000000" pitchFamily="2" charset="2"/>
              <a:buChar char="§"/>
            </a:pPr>
            <a:r>
              <a:rPr lang="he-IL" dirty="0"/>
              <a:t>עבודה לפי תחומים עם מטרות, יעדים </a:t>
            </a:r>
            <a:r>
              <a:rPr lang="en-US" dirty="0"/>
              <a:t/>
            </a:r>
            <a:br>
              <a:rPr lang="en-US" dirty="0"/>
            </a:br>
            <a:r>
              <a:rPr lang="he-IL" dirty="0"/>
              <a:t>ומדדי הצלחה</a:t>
            </a:r>
          </a:p>
          <a:p>
            <a:pPr marL="285750" indent="-285750">
              <a:buFont typeface="Wingdings" panose="05000000000000000000" pitchFamily="2" charset="2"/>
              <a:buChar char="§"/>
            </a:pPr>
            <a:r>
              <a:rPr lang="he-IL" dirty="0"/>
              <a:t>תכלול ואיגום משאבים ברמה הרשותית</a:t>
            </a:r>
          </a:p>
        </p:txBody>
      </p:sp>
      <p:sp>
        <p:nvSpPr>
          <p:cNvPr id="82" name="TextBox 81">
            <a:extLst>
              <a:ext uri="{FF2B5EF4-FFF2-40B4-BE49-F238E27FC236}">
                <a16:creationId xmlns:a16="http://schemas.microsoft.com/office/drawing/2014/main" id="{58249C16-37FA-4300-AEEF-5948BB86B74C}"/>
              </a:ext>
            </a:extLst>
          </p:cNvPr>
          <p:cNvSpPr txBox="1"/>
          <p:nvPr/>
        </p:nvSpPr>
        <p:spPr>
          <a:xfrm>
            <a:off x="7081104" y="1402911"/>
            <a:ext cx="4674125" cy="369332"/>
          </a:xfrm>
          <a:prstGeom prst="rect">
            <a:avLst/>
          </a:prstGeom>
          <a:solidFill>
            <a:schemeClr val="tx2">
              <a:lumMod val="40000"/>
              <a:lumOff val="60000"/>
            </a:schemeClr>
          </a:solidFill>
          <a:ln>
            <a:noFill/>
          </a:ln>
        </p:spPr>
        <p:txBody>
          <a:bodyPr wrap="square" rtlCol="1">
            <a:spAutoFit/>
          </a:bodyPr>
          <a:lstStyle>
            <a:defPPr>
              <a:defRPr lang="he-IL"/>
            </a:defPPr>
            <a:lvl1pPr algn="ctr"/>
          </a:lstStyle>
          <a:p>
            <a:r>
              <a:rPr lang="he-IL" dirty="0"/>
              <a:t>התערבות נושמים לרווחה במרכז עוצמה</a:t>
            </a:r>
          </a:p>
        </p:txBody>
      </p:sp>
      <p:sp>
        <p:nvSpPr>
          <p:cNvPr id="83" name="Rectangle 30">
            <a:extLst>
              <a:ext uri="{FF2B5EF4-FFF2-40B4-BE49-F238E27FC236}">
                <a16:creationId xmlns:a16="http://schemas.microsoft.com/office/drawing/2014/main" id="{CA5F80AD-45FA-4992-A967-49EF3E82C8E3}"/>
              </a:ext>
            </a:extLst>
          </p:cNvPr>
          <p:cNvSpPr/>
          <p:nvPr/>
        </p:nvSpPr>
        <p:spPr>
          <a:xfrm>
            <a:off x="7081104" y="4181573"/>
            <a:ext cx="4674125" cy="128047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שיפור רב ממדי ובר קיימא במצב המשפחות המשתתפות בהתערבות</a:t>
            </a:r>
          </a:p>
        </p:txBody>
      </p:sp>
      <p:sp>
        <p:nvSpPr>
          <p:cNvPr id="84" name="TextBox 83">
            <a:extLst>
              <a:ext uri="{FF2B5EF4-FFF2-40B4-BE49-F238E27FC236}">
                <a16:creationId xmlns:a16="http://schemas.microsoft.com/office/drawing/2014/main" id="{A6C960A8-DBA9-4F93-9CB1-088861C2FAE2}"/>
              </a:ext>
            </a:extLst>
          </p:cNvPr>
          <p:cNvSpPr txBox="1"/>
          <p:nvPr/>
        </p:nvSpPr>
        <p:spPr>
          <a:xfrm>
            <a:off x="7081103" y="3812242"/>
            <a:ext cx="4674124" cy="369332"/>
          </a:xfrm>
          <a:prstGeom prst="rect">
            <a:avLst/>
          </a:prstGeom>
          <a:solidFill>
            <a:schemeClr val="tx2">
              <a:lumMod val="40000"/>
              <a:lumOff val="60000"/>
            </a:schemeClr>
          </a:solidFill>
          <a:ln>
            <a:noFill/>
          </a:ln>
        </p:spPr>
        <p:txBody>
          <a:bodyPr wrap="square" rtlCol="1">
            <a:spAutoFit/>
          </a:bodyPr>
          <a:lstStyle>
            <a:defPPr>
              <a:defRPr lang="he-IL"/>
            </a:defPPr>
            <a:lvl1pPr algn="ctr"/>
          </a:lstStyle>
          <a:p>
            <a:r>
              <a:rPr lang="he-IL" dirty="0"/>
              <a:t>שיפור במצב המשפחות</a:t>
            </a:r>
          </a:p>
        </p:txBody>
      </p:sp>
    </p:spTree>
    <p:extLst>
      <p:ext uri="{BB962C8B-B14F-4D97-AF65-F5344CB8AC3E}">
        <p14:creationId xmlns:p14="http://schemas.microsoft.com/office/powerpoint/2010/main" val="299524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2B64358-892C-47BC-88C1-4D8108120B2C}"/>
              </a:ext>
            </a:extLst>
          </p:cNvPr>
          <p:cNvSpPr txBox="1"/>
          <p:nvPr/>
        </p:nvSpPr>
        <p:spPr>
          <a:xfrm>
            <a:off x="1007745" y="253465"/>
            <a:ext cx="10902211" cy="584775"/>
          </a:xfrm>
          <a:prstGeom prst="rect">
            <a:avLst/>
          </a:prstGeom>
          <a:noFill/>
        </p:spPr>
        <p:txBody>
          <a:bodyPr wrap="square" rtlCol="1">
            <a:spAutoFit/>
          </a:bodyPr>
          <a:lstStyle/>
          <a:p>
            <a:r>
              <a:rPr lang="he-IL" sz="3200" b="1" dirty="0">
                <a:solidFill>
                  <a:srgbClr val="6489C6"/>
                </a:solidFill>
              </a:rPr>
              <a:t>"נושמים לרווחה במרכז עוצמה": תיאוריית שינוי</a:t>
            </a:r>
            <a:endParaRPr lang="he-IL" sz="2200" b="1" dirty="0">
              <a:solidFill>
                <a:srgbClr val="6489C6"/>
              </a:solidFill>
            </a:endParaRPr>
          </a:p>
        </p:txBody>
      </p:sp>
      <p:sp>
        <p:nvSpPr>
          <p:cNvPr id="19"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22</a:t>
            </a:r>
            <a:endParaRPr lang="he-IL" sz="1200" b="1" dirty="0">
              <a:solidFill>
                <a:schemeClr val="bg1">
                  <a:lumMod val="65000"/>
                </a:schemeClr>
              </a:solidFill>
              <a:latin typeface="Geomanist Regular"/>
              <a:sym typeface="Geomanist Regular"/>
            </a:endParaRPr>
          </a:p>
        </p:txBody>
      </p:sp>
      <p:sp>
        <p:nvSpPr>
          <p:cNvPr id="20" name="Arrow: Down 26">
            <a:extLst>
              <a:ext uri="{FF2B5EF4-FFF2-40B4-BE49-F238E27FC236}">
                <a16:creationId xmlns:a16="http://schemas.microsoft.com/office/drawing/2014/main" id="{8E80F6D0-D733-4777-BED2-0D5FDA678740}"/>
              </a:ext>
            </a:extLst>
          </p:cNvPr>
          <p:cNvSpPr/>
          <p:nvPr/>
        </p:nvSpPr>
        <p:spPr>
          <a:xfrm>
            <a:off x="2766776" y="2950978"/>
            <a:ext cx="798136" cy="861264"/>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Box 20">
            <a:extLst>
              <a:ext uri="{FF2B5EF4-FFF2-40B4-BE49-F238E27FC236}">
                <a16:creationId xmlns:a16="http://schemas.microsoft.com/office/drawing/2014/main" id="{D4492B71-9B83-4C6D-A8B5-375B503B0AC9}"/>
              </a:ext>
            </a:extLst>
          </p:cNvPr>
          <p:cNvSpPr txBox="1"/>
          <p:nvPr/>
        </p:nvSpPr>
        <p:spPr>
          <a:xfrm>
            <a:off x="2425378" y="1033579"/>
            <a:ext cx="1480930" cy="369332"/>
          </a:xfrm>
          <a:prstGeom prst="rect">
            <a:avLst/>
          </a:prstGeom>
          <a:noFill/>
        </p:spPr>
        <p:txBody>
          <a:bodyPr wrap="square" rtlCol="1">
            <a:spAutoFit/>
          </a:bodyPr>
          <a:lstStyle/>
          <a:p>
            <a:pPr algn="ctr"/>
            <a:r>
              <a:rPr lang="he-IL" dirty="0"/>
              <a:t>מערכת</a:t>
            </a:r>
          </a:p>
        </p:txBody>
      </p:sp>
      <p:sp>
        <p:nvSpPr>
          <p:cNvPr id="22" name="TextBox 21">
            <a:extLst>
              <a:ext uri="{FF2B5EF4-FFF2-40B4-BE49-F238E27FC236}">
                <a16:creationId xmlns:a16="http://schemas.microsoft.com/office/drawing/2014/main" id="{D0996280-9AA0-45AA-BE40-8EC576829E2F}"/>
              </a:ext>
            </a:extLst>
          </p:cNvPr>
          <p:cNvSpPr txBox="1"/>
          <p:nvPr/>
        </p:nvSpPr>
        <p:spPr>
          <a:xfrm>
            <a:off x="6014596" y="1402910"/>
            <a:ext cx="967318" cy="369332"/>
          </a:xfrm>
          <a:prstGeom prst="rect">
            <a:avLst/>
          </a:prstGeom>
          <a:noFill/>
        </p:spPr>
        <p:txBody>
          <a:bodyPr wrap="square" rtlCol="1">
            <a:spAutoFit/>
          </a:bodyPr>
          <a:lstStyle/>
          <a:p>
            <a:pPr algn="ctr"/>
            <a:r>
              <a:rPr lang="he-IL" b="1" dirty="0"/>
              <a:t>תפוקות</a:t>
            </a:r>
          </a:p>
        </p:txBody>
      </p:sp>
      <p:sp>
        <p:nvSpPr>
          <p:cNvPr id="23" name="TextBox 22">
            <a:extLst>
              <a:ext uri="{FF2B5EF4-FFF2-40B4-BE49-F238E27FC236}">
                <a16:creationId xmlns:a16="http://schemas.microsoft.com/office/drawing/2014/main" id="{7B0A5B6E-FAC7-47E0-8C5C-71319B1746BC}"/>
              </a:ext>
            </a:extLst>
          </p:cNvPr>
          <p:cNvSpPr txBox="1"/>
          <p:nvPr/>
        </p:nvSpPr>
        <p:spPr>
          <a:xfrm>
            <a:off x="6014595" y="3812241"/>
            <a:ext cx="967319" cy="369332"/>
          </a:xfrm>
          <a:prstGeom prst="rect">
            <a:avLst/>
          </a:prstGeom>
          <a:noFill/>
        </p:spPr>
        <p:txBody>
          <a:bodyPr wrap="square" rtlCol="1">
            <a:spAutoFit/>
          </a:bodyPr>
          <a:lstStyle/>
          <a:p>
            <a:pPr algn="ctr"/>
            <a:r>
              <a:rPr lang="he-IL" b="1" dirty="0"/>
              <a:t>תוצאות</a:t>
            </a:r>
          </a:p>
        </p:txBody>
      </p:sp>
      <p:sp>
        <p:nvSpPr>
          <p:cNvPr id="26" name="Arrow: Down 32">
            <a:extLst>
              <a:ext uri="{FF2B5EF4-FFF2-40B4-BE49-F238E27FC236}">
                <a16:creationId xmlns:a16="http://schemas.microsoft.com/office/drawing/2014/main" id="{3C231DF7-1C8C-4FEC-BF8F-25497FCB0EDE}"/>
              </a:ext>
            </a:extLst>
          </p:cNvPr>
          <p:cNvSpPr/>
          <p:nvPr/>
        </p:nvSpPr>
        <p:spPr>
          <a:xfrm>
            <a:off x="9019098" y="3095059"/>
            <a:ext cx="798136" cy="717183"/>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TextBox 27">
            <a:extLst>
              <a:ext uri="{FF2B5EF4-FFF2-40B4-BE49-F238E27FC236}">
                <a16:creationId xmlns:a16="http://schemas.microsoft.com/office/drawing/2014/main" id="{F168241D-8823-419B-B4D9-BC70D1C97B01}"/>
              </a:ext>
            </a:extLst>
          </p:cNvPr>
          <p:cNvSpPr txBox="1"/>
          <p:nvPr/>
        </p:nvSpPr>
        <p:spPr>
          <a:xfrm>
            <a:off x="8677701" y="1032835"/>
            <a:ext cx="1480930" cy="369332"/>
          </a:xfrm>
          <a:prstGeom prst="rect">
            <a:avLst/>
          </a:prstGeom>
          <a:noFill/>
        </p:spPr>
        <p:txBody>
          <a:bodyPr wrap="square" rtlCol="1">
            <a:spAutoFit/>
          </a:bodyPr>
          <a:lstStyle/>
          <a:p>
            <a:pPr algn="ctr"/>
            <a:r>
              <a:rPr lang="he-IL" dirty="0"/>
              <a:t>קהל יעד</a:t>
            </a:r>
          </a:p>
        </p:txBody>
      </p:sp>
      <p:sp>
        <p:nvSpPr>
          <p:cNvPr id="30" name="Rectangle 6">
            <a:extLst>
              <a:ext uri="{FF2B5EF4-FFF2-40B4-BE49-F238E27FC236}">
                <a16:creationId xmlns:a16="http://schemas.microsoft.com/office/drawing/2014/main" id="{9A4E1BDE-0A03-4448-A6D0-B9E14456A64C}"/>
              </a:ext>
            </a:extLst>
          </p:cNvPr>
          <p:cNvSpPr/>
          <p:nvPr/>
        </p:nvSpPr>
        <p:spPr>
          <a:xfrm>
            <a:off x="458782" y="1772243"/>
            <a:ext cx="5414127" cy="1322816"/>
          </a:xfrm>
          <a:prstGeom prst="rect">
            <a:avLst/>
          </a:prstGeom>
          <a:solidFill>
            <a:srgbClr val="E3C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כוח אדם, הגדרות תפקידים וחלוקת סמכויות</a:t>
            </a:r>
          </a:p>
          <a:p>
            <a:pPr marL="285750" indent="-285750">
              <a:buFont typeface="Wingdings" panose="05000000000000000000" pitchFamily="2" charset="2"/>
              <a:buChar char="§"/>
            </a:pPr>
            <a:r>
              <a:rPr lang="he-IL" dirty="0"/>
              <a:t>הכשרות</a:t>
            </a:r>
          </a:p>
          <a:p>
            <a:pPr marL="285750" indent="-285750">
              <a:buFont typeface="Wingdings" panose="05000000000000000000" pitchFamily="2" charset="2"/>
              <a:buChar char="§"/>
            </a:pPr>
            <a:r>
              <a:rPr lang="he-IL" dirty="0"/>
              <a:t>תשתיות ומנגנונים של שיתוף פעולה וידע </a:t>
            </a:r>
            <a:r>
              <a:rPr lang="en-US" dirty="0"/>
              <a:t/>
            </a:r>
            <a:br>
              <a:rPr lang="en-US" dirty="0"/>
            </a:br>
            <a:r>
              <a:rPr lang="he-IL" dirty="0"/>
              <a:t>בין שותפים שונים</a:t>
            </a:r>
          </a:p>
        </p:txBody>
      </p:sp>
      <p:sp>
        <p:nvSpPr>
          <p:cNvPr id="36" name="TextBox 35">
            <a:extLst>
              <a:ext uri="{FF2B5EF4-FFF2-40B4-BE49-F238E27FC236}">
                <a16:creationId xmlns:a16="http://schemas.microsoft.com/office/drawing/2014/main" id="{633B8C64-8184-425B-B19B-44AE620B5126}"/>
              </a:ext>
            </a:extLst>
          </p:cNvPr>
          <p:cNvSpPr txBox="1"/>
          <p:nvPr/>
        </p:nvSpPr>
        <p:spPr>
          <a:xfrm>
            <a:off x="458780" y="1402911"/>
            <a:ext cx="5414127" cy="369331"/>
          </a:xfrm>
          <a:prstGeom prst="rect">
            <a:avLst/>
          </a:prstGeom>
          <a:solidFill>
            <a:schemeClr val="tx2">
              <a:lumMod val="40000"/>
              <a:lumOff val="60000"/>
            </a:schemeClr>
          </a:solidFill>
          <a:ln>
            <a:noFill/>
          </a:ln>
        </p:spPr>
        <p:txBody>
          <a:bodyPr wrap="square" rtlCol="1">
            <a:spAutoFit/>
          </a:bodyPr>
          <a:lstStyle/>
          <a:p>
            <a:pPr algn="ctr"/>
            <a:r>
              <a:rPr lang="he-IL" dirty="0"/>
              <a:t>הטמעה של מערך תפעולי ותפיסת עבודה מודעת עוני </a:t>
            </a:r>
          </a:p>
        </p:txBody>
      </p:sp>
      <p:grpSp>
        <p:nvGrpSpPr>
          <p:cNvPr id="37" name="קבוצה 36"/>
          <p:cNvGrpSpPr/>
          <p:nvPr/>
        </p:nvGrpSpPr>
        <p:grpSpPr>
          <a:xfrm>
            <a:off x="458780" y="3812242"/>
            <a:ext cx="5414128" cy="1649807"/>
            <a:chOff x="458780" y="3699906"/>
            <a:chExt cx="5414128" cy="1649807"/>
          </a:xfrm>
        </p:grpSpPr>
        <p:sp>
          <p:nvSpPr>
            <p:cNvPr id="39" name="TextBox 38">
              <a:extLst>
                <a:ext uri="{FF2B5EF4-FFF2-40B4-BE49-F238E27FC236}">
                  <a16:creationId xmlns:a16="http://schemas.microsoft.com/office/drawing/2014/main" id="{CE25AC3D-A228-479B-9748-184E55134D5E}"/>
                </a:ext>
              </a:extLst>
            </p:cNvPr>
            <p:cNvSpPr txBox="1"/>
            <p:nvPr/>
          </p:nvSpPr>
          <p:spPr>
            <a:xfrm>
              <a:off x="458780" y="3699906"/>
              <a:ext cx="5414127" cy="369332"/>
            </a:xfrm>
            <a:prstGeom prst="rect">
              <a:avLst/>
            </a:prstGeom>
            <a:solidFill>
              <a:schemeClr val="tx2">
                <a:lumMod val="40000"/>
                <a:lumOff val="60000"/>
              </a:schemeClr>
            </a:solidFill>
            <a:ln>
              <a:noFill/>
            </a:ln>
          </p:spPr>
          <p:txBody>
            <a:bodyPr wrap="square" rtlCol="1">
              <a:spAutoFit/>
            </a:bodyPr>
            <a:lstStyle/>
            <a:p>
              <a:pPr algn="ctr"/>
              <a:r>
                <a:rPr lang="he-IL" dirty="0"/>
                <a:t>יצירת מודל בר שכפול לעבודה סוציאלית מודעת עוני</a:t>
              </a:r>
            </a:p>
          </p:txBody>
        </p:sp>
        <p:sp>
          <p:nvSpPr>
            <p:cNvPr id="38" name="Rectangle 8">
              <a:extLst>
                <a:ext uri="{FF2B5EF4-FFF2-40B4-BE49-F238E27FC236}">
                  <a16:creationId xmlns:a16="http://schemas.microsoft.com/office/drawing/2014/main" id="{FA72CBC8-21D4-4063-9AAA-11FFB912B71F}"/>
                </a:ext>
              </a:extLst>
            </p:cNvPr>
            <p:cNvSpPr/>
            <p:nvPr/>
          </p:nvSpPr>
          <p:spPr>
            <a:xfrm>
              <a:off x="458781" y="4069238"/>
              <a:ext cx="5414127" cy="1280475"/>
            </a:xfrm>
            <a:prstGeom prst="rect">
              <a:avLst/>
            </a:prstGeom>
            <a:solidFill>
              <a:schemeClr val="accent5">
                <a:lumMod val="50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שינוי בתפיסת העוני ובהתייחסות למשפחות בעוני</a:t>
              </a:r>
            </a:p>
            <a:p>
              <a:pPr marL="285750" indent="-285750">
                <a:buFont typeface="Wingdings" panose="05000000000000000000" pitchFamily="2" charset="2"/>
                <a:buChar char="§"/>
              </a:pPr>
              <a:r>
                <a:rPr lang="he-IL" dirty="0"/>
                <a:t>שינוי בתפיסת תפקיד העו"ס</a:t>
              </a:r>
            </a:p>
            <a:p>
              <a:pPr lvl="1"/>
              <a:r>
                <a:rPr lang="he-IL" dirty="0"/>
                <a:t>העו"ס כמומחה לעוני ומיצוי זכויות</a:t>
              </a:r>
            </a:p>
            <a:p>
              <a:pPr lvl="1"/>
              <a:r>
                <a:rPr lang="he-IL" dirty="0" err="1"/>
                <a:t>העו"ס</a:t>
              </a:r>
              <a:r>
                <a:rPr lang="he-IL" dirty="0"/>
                <a:t> כגורם </a:t>
              </a:r>
              <a:r>
                <a:rPr lang="he-IL" dirty="0" err="1"/>
                <a:t>מתכלל</a:t>
              </a:r>
              <a:r>
                <a:rPr lang="he-IL" dirty="0"/>
                <a:t> (מנהל מקרה)</a:t>
              </a:r>
            </a:p>
          </p:txBody>
        </p:sp>
      </p:grpSp>
      <p:sp>
        <p:nvSpPr>
          <p:cNvPr id="40" name="Rectangle 23">
            <a:extLst>
              <a:ext uri="{FF2B5EF4-FFF2-40B4-BE49-F238E27FC236}">
                <a16:creationId xmlns:a16="http://schemas.microsoft.com/office/drawing/2014/main" id="{84F76553-54CE-48C6-A83A-A65C679F978A}"/>
              </a:ext>
            </a:extLst>
          </p:cNvPr>
          <p:cNvSpPr/>
          <p:nvPr/>
        </p:nvSpPr>
        <p:spPr>
          <a:xfrm>
            <a:off x="7081104" y="1772242"/>
            <a:ext cx="4674125" cy="132281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סל מענים גמיש</a:t>
            </a:r>
          </a:p>
          <a:p>
            <a:pPr marL="285750" indent="-285750">
              <a:buFont typeface="Wingdings" panose="05000000000000000000" pitchFamily="2" charset="2"/>
              <a:buChar char="§"/>
            </a:pPr>
            <a:r>
              <a:rPr lang="he-IL" dirty="0"/>
              <a:t>ליווי פרטני הוליסטי</a:t>
            </a:r>
          </a:p>
          <a:p>
            <a:pPr marL="285750" indent="-285750">
              <a:buFont typeface="Wingdings" panose="05000000000000000000" pitchFamily="2" charset="2"/>
              <a:buChar char="§"/>
            </a:pPr>
            <a:r>
              <a:rPr lang="he-IL" dirty="0"/>
              <a:t>עבודה לפי תחומים עם מטרות, יעדים </a:t>
            </a:r>
            <a:r>
              <a:rPr lang="en-US" dirty="0"/>
              <a:t/>
            </a:r>
            <a:br>
              <a:rPr lang="en-US" dirty="0"/>
            </a:br>
            <a:r>
              <a:rPr lang="he-IL" dirty="0"/>
              <a:t>ומדדי הצלחה</a:t>
            </a:r>
          </a:p>
          <a:p>
            <a:pPr marL="285750" indent="-285750">
              <a:buFont typeface="Wingdings" panose="05000000000000000000" pitchFamily="2" charset="2"/>
              <a:buChar char="§"/>
            </a:pPr>
            <a:r>
              <a:rPr lang="he-IL" dirty="0"/>
              <a:t>תכלול ואיגום משאבים ברמה הרשותית</a:t>
            </a:r>
          </a:p>
        </p:txBody>
      </p:sp>
      <p:sp>
        <p:nvSpPr>
          <p:cNvPr id="41" name="TextBox 40">
            <a:extLst>
              <a:ext uri="{FF2B5EF4-FFF2-40B4-BE49-F238E27FC236}">
                <a16:creationId xmlns:a16="http://schemas.microsoft.com/office/drawing/2014/main" id="{58249C16-37FA-4300-AEEF-5948BB86B74C}"/>
              </a:ext>
            </a:extLst>
          </p:cNvPr>
          <p:cNvSpPr txBox="1"/>
          <p:nvPr/>
        </p:nvSpPr>
        <p:spPr>
          <a:xfrm>
            <a:off x="7081104" y="1402911"/>
            <a:ext cx="4674125" cy="369332"/>
          </a:xfrm>
          <a:prstGeom prst="rect">
            <a:avLst/>
          </a:prstGeom>
          <a:solidFill>
            <a:schemeClr val="tx2">
              <a:lumMod val="40000"/>
              <a:lumOff val="60000"/>
            </a:schemeClr>
          </a:solidFill>
          <a:ln>
            <a:noFill/>
          </a:ln>
        </p:spPr>
        <p:txBody>
          <a:bodyPr wrap="square" rtlCol="1">
            <a:spAutoFit/>
          </a:bodyPr>
          <a:lstStyle/>
          <a:p>
            <a:pPr algn="ctr"/>
            <a:r>
              <a:rPr lang="he-IL" dirty="0"/>
              <a:t>התערבות נושמים לרווחה במרכז עוצמה</a:t>
            </a:r>
          </a:p>
        </p:txBody>
      </p:sp>
      <p:grpSp>
        <p:nvGrpSpPr>
          <p:cNvPr id="42" name="קבוצה 41"/>
          <p:cNvGrpSpPr/>
          <p:nvPr/>
        </p:nvGrpSpPr>
        <p:grpSpPr>
          <a:xfrm>
            <a:off x="7081103" y="3812241"/>
            <a:ext cx="4674126" cy="1649806"/>
            <a:chOff x="7081103" y="3812242"/>
            <a:chExt cx="4674126" cy="1649806"/>
          </a:xfrm>
        </p:grpSpPr>
        <p:sp>
          <p:nvSpPr>
            <p:cNvPr id="43" name="TextBox 42">
              <a:extLst>
                <a:ext uri="{FF2B5EF4-FFF2-40B4-BE49-F238E27FC236}">
                  <a16:creationId xmlns:a16="http://schemas.microsoft.com/office/drawing/2014/main" id="{A6C960A8-DBA9-4F93-9CB1-088861C2FAE2}"/>
                </a:ext>
              </a:extLst>
            </p:cNvPr>
            <p:cNvSpPr txBox="1"/>
            <p:nvPr/>
          </p:nvSpPr>
          <p:spPr>
            <a:xfrm>
              <a:off x="7081103" y="3812242"/>
              <a:ext cx="4674124" cy="369332"/>
            </a:xfrm>
            <a:prstGeom prst="rect">
              <a:avLst/>
            </a:prstGeom>
            <a:solidFill>
              <a:schemeClr val="tx2">
                <a:lumMod val="40000"/>
                <a:lumOff val="60000"/>
              </a:schemeClr>
            </a:solidFill>
            <a:ln>
              <a:noFill/>
            </a:ln>
          </p:spPr>
          <p:txBody>
            <a:bodyPr wrap="square" rtlCol="1">
              <a:spAutoFit/>
            </a:bodyPr>
            <a:lstStyle/>
            <a:p>
              <a:pPr algn="ctr"/>
              <a:r>
                <a:rPr lang="he-IL" dirty="0"/>
                <a:t>שיפור במצב המשפחות</a:t>
              </a:r>
            </a:p>
          </p:txBody>
        </p:sp>
        <p:sp>
          <p:nvSpPr>
            <p:cNvPr id="44" name="Rectangle 30">
              <a:extLst>
                <a:ext uri="{FF2B5EF4-FFF2-40B4-BE49-F238E27FC236}">
                  <a16:creationId xmlns:a16="http://schemas.microsoft.com/office/drawing/2014/main" id="{CA5F80AD-45FA-4992-A967-49EF3E82C8E3}"/>
                </a:ext>
              </a:extLst>
            </p:cNvPr>
            <p:cNvSpPr/>
            <p:nvPr/>
          </p:nvSpPr>
          <p:spPr>
            <a:xfrm>
              <a:off x="7081104" y="4181573"/>
              <a:ext cx="4674125" cy="1280475"/>
            </a:xfrm>
            <a:prstGeom prst="rect">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שיפור רב ממדי ובר קיימא במצב המשפחות המשתתפות בהתערבות</a:t>
              </a:r>
            </a:p>
          </p:txBody>
        </p:sp>
      </p:grpSp>
    </p:spTree>
    <p:extLst>
      <p:ext uri="{BB962C8B-B14F-4D97-AF65-F5344CB8AC3E}">
        <p14:creationId xmlns:p14="http://schemas.microsoft.com/office/powerpoint/2010/main" val="113361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row: Down 26">
            <a:extLst>
              <a:ext uri="{FF2B5EF4-FFF2-40B4-BE49-F238E27FC236}">
                <a16:creationId xmlns:a16="http://schemas.microsoft.com/office/drawing/2014/main" id="{8E80F6D0-D733-4777-BED2-0D5FDA678740}"/>
              </a:ext>
            </a:extLst>
          </p:cNvPr>
          <p:cNvSpPr/>
          <p:nvPr/>
        </p:nvSpPr>
        <p:spPr>
          <a:xfrm>
            <a:off x="2766776" y="2950978"/>
            <a:ext cx="798136" cy="861264"/>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TextBox 47">
            <a:extLst>
              <a:ext uri="{FF2B5EF4-FFF2-40B4-BE49-F238E27FC236}">
                <a16:creationId xmlns:a16="http://schemas.microsoft.com/office/drawing/2014/main" id="{D4492B71-9B83-4C6D-A8B5-375B503B0AC9}"/>
              </a:ext>
            </a:extLst>
          </p:cNvPr>
          <p:cNvSpPr txBox="1"/>
          <p:nvPr/>
        </p:nvSpPr>
        <p:spPr>
          <a:xfrm>
            <a:off x="2425378" y="1033579"/>
            <a:ext cx="1480930" cy="369332"/>
          </a:xfrm>
          <a:prstGeom prst="rect">
            <a:avLst/>
          </a:prstGeom>
          <a:noFill/>
        </p:spPr>
        <p:txBody>
          <a:bodyPr wrap="square" rtlCol="1">
            <a:spAutoFit/>
          </a:bodyPr>
          <a:lstStyle/>
          <a:p>
            <a:pPr algn="ctr"/>
            <a:r>
              <a:rPr lang="he-IL" dirty="0"/>
              <a:t>מערכת</a:t>
            </a:r>
          </a:p>
        </p:txBody>
      </p:sp>
      <p:sp>
        <p:nvSpPr>
          <p:cNvPr id="49" name="TextBox 48">
            <a:extLst>
              <a:ext uri="{FF2B5EF4-FFF2-40B4-BE49-F238E27FC236}">
                <a16:creationId xmlns:a16="http://schemas.microsoft.com/office/drawing/2014/main" id="{D0996280-9AA0-45AA-BE40-8EC576829E2F}"/>
              </a:ext>
            </a:extLst>
          </p:cNvPr>
          <p:cNvSpPr txBox="1"/>
          <p:nvPr/>
        </p:nvSpPr>
        <p:spPr>
          <a:xfrm>
            <a:off x="6014596" y="1402910"/>
            <a:ext cx="967318" cy="369332"/>
          </a:xfrm>
          <a:prstGeom prst="rect">
            <a:avLst/>
          </a:prstGeom>
          <a:noFill/>
        </p:spPr>
        <p:txBody>
          <a:bodyPr wrap="square" rtlCol="1">
            <a:spAutoFit/>
          </a:bodyPr>
          <a:lstStyle/>
          <a:p>
            <a:pPr algn="ctr"/>
            <a:r>
              <a:rPr lang="he-IL" b="1" dirty="0"/>
              <a:t>תפוקות</a:t>
            </a:r>
          </a:p>
        </p:txBody>
      </p:sp>
      <p:sp>
        <p:nvSpPr>
          <p:cNvPr id="50" name="TextBox 49">
            <a:extLst>
              <a:ext uri="{FF2B5EF4-FFF2-40B4-BE49-F238E27FC236}">
                <a16:creationId xmlns:a16="http://schemas.microsoft.com/office/drawing/2014/main" id="{7B0A5B6E-FAC7-47E0-8C5C-71319B1746BC}"/>
              </a:ext>
            </a:extLst>
          </p:cNvPr>
          <p:cNvSpPr txBox="1"/>
          <p:nvPr/>
        </p:nvSpPr>
        <p:spPr>
          <a:xfrm>
            <a:off x="6014595" y="3812241"/>
            <a:ext cx="967319" cy="369332"/>
          </a:xfrm>
          <a:prstGeom prst="rect">
            <a:avLst/>
          </a:prstGeom>
          <a:noFill/>
        </p:spPr>
        <p:txBody>
          <a:bodyPr wrap="square" rtlCol="1">
            <a:spAutoFit/>
          </a:bodyPr>
          <a:lstStyle/>
          <a:p>
            <a:pPr algn="ctr"/>
            <a:r>
              <a:rPr lang="he-IL" b="1" dirty="0"/>
              <a:t>תוצאות</a:t>
            </a:r>
          </a:p>
        </p:txBody>
      </p:sp>
      <p:sp>
        <p:nvSpPr>
          <p:cNvPr id="51" name="Arrow: Down 32">
            <a:extLst>
              <a:ext uri="{FF2B5EF4-FFF2-40B4-BE49-F238E27FC236}">
                <a16:creationId xmlns:a16="http://schemas.microsoft.com/office/drawing/2014/main" id="{3C231DF7-1C8C-4FEC-BF8F-25497FCB0EDE}"/>
              </a:ext>
            </a:extLst>
          </p:cNvPr>
          <p:cNvSpPr/>
          <p:nvPr/>
        </p:nvSpPr>
        <p:spPr>
          <a:xfrm>
            <a:off x="9019098" y="3095059"/>
            <a:ext cx="798136" cy="717183"/>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TextBox 51">
            <a:extLst>
              <a:ext uri="{FF2B5EF4-FFF2-40B4-BE49-F238E27FC236}">
                <a16:creationId xmlns:a16="http://schemas.microsoft.com/office/drawing/2014/main" id="{F168241D-8823-419B-B4D9-BC70D1C97B01}"/>
              </a:ext>
            </a:extLst>
          </p:cNvPr>
          <p:cNvSpPr txBox="1"/>
          <p:nvPr/>
        </p:nvSpPr>
        <p:spPr>
          <a:xfrm>
            <a:off x="8677701" y="1032835"/>
            <a:ext cx="1480930" cy="369332"/>
          </a:xfrm>
          <a:prstGeom prst="rect">
            <a:avLst/>
          </a:prstGeom>
          <a:noFill/>
        </p:spPr>
        <p:txBody>
          <a:bodyPr wrap="square" rtlCol="1">
            <a:spAutoFit/>
          </a:bodyPr>
          <a:lstStyle/>
          <a:p>
            <a:pPr algn="ctr"/>
            <a:r>
              <a:rPr lang="he-IL" dirty="0"/>
              <a:t>קהל יעד</a:t>
            </a:r>
          </a:p>
        </p:txBody>
      </p:sp>
      <p:sp>
        <p:nvSpPr>
          <p:cNvPr id="53" name="Rectangle 6">
            <a:extLst>
              <a:ext uri="{FF2B5EF4-FFF2-40B4-BE49-F238E27FC236}">
                <a16:creationId xmlns:a16="http://schemas.microsoft.com/office/drawing/2014/main" id="{9A4E1BDE-0A03-4448-A6D0-B9E14456A64C}"/>
              </a:ext>
            </a:extLst>
          </p:cNvPr>
          <p:cNvSpPr/>
          <p:nvPr/>
        </p:nvSpPr>
        <p:spPr>
          <a:xfrm>
            <a:off x="458782" y="1772243"/>
            <a:ext cx="5414127" cy="1322816"/>
          </a:xfrm>
          <a:prstGeom prst="rect">
            <a:avLst/>
          </a:prstGeom>
          <a:solidFill>
            <a:srgbClr val="E3C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כוח אדם, הגדרות תפקידים וחלוקת סמכויות</a:t>
            </a:r>
          </a:p>
          <a:p>
            <a:pPr marL="285750" indent="-285750">
              <a:buFont typeface="Wingdings" panose="05000000000000000000" pitchFamily="2" charset="2"/>
              <a:buChar char="§"/>
            </a:pPr>
            <a:r>
              <a:rPr lang="he-IL" dirty="0"/>
              <a:t>הכשרות</a:t>
            </a:r>
          </a:p>
          <a:p>
            <a:pPr marL="285750" indent="-285750">
              <a:buFont typeface="Wingdings" panose="05000000000000000000" pitchFamily="2" charset="2"/>
              <a:buChar char="§"/>
            </a:pPr>
            <a:r>
              <a:rPr lang="he-IL" dirty="0"/>
              <a:t>תשתיות ומנגנונים של שיתוף פעולה וידע </a:t>
            </a:r>
            <a:r>
              <a:rPr lang="en-US" dirty="0"/>
              <a:t/>
            </a:r>
            <a:br>
              <a:rPr lang="en-US" dirty="0"/>
            </a:br>
            <a:r>
              <a:rPr lang="he-IL" dirty="0"/>
              <a:t>בין שותפים שונים</a:t>
            </a:r>
          </a:p>
        </p:txBody>
      </p:sp>
      <p:sp>
        <p:nvSpPr>
          <p:cNvPr id="54" name="TextBox 53">
            <a:extLst>
              <a:ext uri="{FF2B5EF4-FFF2-40B4-BE49-F238E27FC236}">
                <a16:creationId xmlns:a16="http://schemas.microsoft.com/office/drawing/2014/main" id="{633B8C64-8184-425B-B19B-44AE620B5126}"/>
              </a:ext>
            </a:extLst>
          </p:cNvPr>
          <p:cNvSpPr txBox="1"/>
          <p:nvPr/>
        </p:nvSpPr>
        <p:spPr>
          <a:xfrm>
            <a:off x="458780" y="1402911"/>
            <a:ext cx="5414127" cy="369331"/>
          </a:xfrm>
          <a:prstGeom prst="rect">
            <a:avLst/>
          </a:prstGeom>
          <a:solidFill>
            <a:schemeClr val="tx2">
              <a:lumMod val="40000"/>
              <a:lumOff val="60000"/>
            </a:schemeClr>
          </a:solidFill>
          <a:ln>
            <a:noFill/>
          </a:ln>
        </p:spPr>
        <p:txBody>
          <a:bodyPr wrap="square" rtlCol="1">
            <a:spAutoFit/>
          </a:bodyPr>
          <a:lstStyle/>
          <a:p>
            <a:pPr algn="ctr"/>
            <a:r>
              <a:rPr lang="he-IL" dirty="0"/>
              <a:t>הטמעה של מערך תפעולי ותפיסת עבודה מודעת עוני </a:t>
            </a:r>
          </a:p>
        </p:txBody>
      </p:sp>
      <p:grpSp>
        <p:nvGrpSpPr>
          <p:cNvPr id="55" name="קבוצה 54"/>
          <p:cNvGrpSpPr/>
          <p:nvPr/>
        </p:nvGrpSpPr>
        <p:grpSpPr>
          <a:xfrm>
            <a:off x="458780" y="3812242"/>
            <a:ext cx="5414128" cy="1649807"/>
            <a:chOff x="458780" y="3699906"/>
            <a:chExt cx="5414128" cy="1649807"/>
          </a:xfrm>
        </p:grpSpPr>
        <p:sp>
          <p:nvSpPr>
            <p:cNvPr id="56" name="TextBox 55">
              <a:extLst>
                <a:ext uri="{FF2B5EF4-FFF2-40B4-BE49-F238E27FC236}">
                  <a16:creationId xmlns:a16="http://schemas.microsoft.com/office/drawing/2014/main" id="{CE25AC3D-A228-479B-9748-184E55134D5E}"/>
                </a:ext>
              </a:extLst>
            </p:cNvPr>
            <p:cNvSpPr txBox="1"/>
            <p:nvPr/>
          </p:nvSpPr>
          <p:spPr>
            <a:xfrm>
              <a:off x="458780" y="3699906"/>
              <a:ext cx="5414127" cy="369332"/>
            </a:xfrm>
            <a:prstGeom prst="rect">
              <a:avLst/>
            </a:prstGeom>
            <a:solidFill>
              <a:schemeClr val="tx2">
                <a:lumMod val="40000"/>
                <a:lumOff val="60000"/>
              </a:schemeClr>
            </a:solidFill>
            <a:ln>
              <a:noFill/>
            </a:ln>
          </p:spPr>
          <p:txBody>
            <a:bodyPr wrap="square" rtlCol="1">
              <a:spAutoFit/>
            </a:bodyPr>
            <a:lstStyle/>
            <a:p>
              <a:pPr algn="ctr"/>
              <a:r>
                <a:rPr lang="he-IL" dirty="0"/>
                <a:t>יצירת מודל בר שכפול לעבודה סוציאלית מודעת עוני</a:t>
              </a:r>
            </a:p>
          </p:txBody>
        </p:sp>
        <p:sp>
          <p:nvSpPr>
            <p:cNvPr id="57" name="Rectangle 8">
              <a:extLst>
                <a:ext uri="{FF2B5EF4-FFF2-40B4-BE49-F238E27FC236}">
                  <a16:creationId xmlns:a16="http://schemas.microsoft.com/office/drawing/2014/main" id="{FA72CBC8-21D4-4063-9AAA-11FFB912B71F}"/>
                </a:ext>
              </a:extLst>
            </p:cNvPr>
            <p:cNvSpPr/>
            <p:nvPr/>
          </p:nvSpPr>
          <p:spPr>
            <a:xfrm>
              <a:off x="458781" y="4069238"/>
              <a:ext cx="5414127" cy="1280475"/>
            </a:xfrm>
            <a:prstGeom prst="rect">
              <a:avLst/>
            </a:prstGeom>
            <a:solidFill>
              <a:schemeClr val="accent5">
                <a:lumMod val="50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שינוי בתפיסת העוני ובהתייחסות למשפחות בעוני</a:t>
              </a:r>
            </a:p>
            <a:p>
              <a:pPr marL="285750" indent="-285750">
                <a:buFont typeface="Wingdings" panose="05000000000000000000" pitchFamily="2" charset="2"/>
                <a:buChar char="§"/>
              </a:pPr>
              <a:r>
                <a:rPr lang="he-IL" dirty="0"/>
                <a:t>שינוי בתפיסת תפקיד העו"ס</a:t>
              </a:r>
            </a:p>
            <a:p>
              <a:pPr lvl="1"/>
              <a:r>
                <a:rPr lang="he-IL" dirty="0"/>
                <a:t>העו"ס כמומחה לעוני ומיצוי זכויות</a:t>
              </a:r>
            </a:p>
            <a:p>
              <a:pPr lvl="1"/>
              <a:r>
                <a:rPr lang="he-IL" dirty="0" err="1"/>
                <a:t>העו"ס</a:t>
              </a:r>
              <a:r>
                <a:rPr lang="he-IL" dirty="0"/>
                <a:t> כגורם </a:t>
              </a:r>
              <a:r>
                <a:rPr lang="he-IL" dirty="0" err="1"/>
                <a:t>מתכלל</a:t>
              </a:r>
              <a:r>
                <a:rPr lang="he-IL" dirty="0"/>
                <a:t> (מנהל מקרה)</a:t>
              </a:r>
            </a:p>
          </p:txBody>
        </p:sp>
      </p:grpSp>
      <p:sp>
        <p:nvSpPr>
          <p:cNvPr id="58" name="Rectangle 23">
            <a:extLst>
              <a:ext uri="{FF2B5EF4-FFF2-40B4-BE49-F238E27FC236}">
                <a16:creationId xmlns:a16="http://schemas.microsoft.com/office/drawing/2014/main" id="{84F76553-54CE-48C6-A83A-A65C679F978A}"/>
              </a:ext>
            </a:extLst>
          </p:cNvPr>
          <p:cNvSpPr/>
          <p:nvPr/>
        </p:nvSpPr>
        <p:spPr>
          <a:xfrm>
            <a:off x="7081104" y="1772242"/>
            <a:ext cx="4674125" cy="132281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סל מענים גמיש</a:t>
            </a:r>
          </a:p>
          <a:p>
            <a:pPr marL="285750" indent="-285750">
              <a:buFont typeface="Wingdings" panose="05000000000000000000" pitchFamily="2" charset="2"/>
              <a:buChar char="§"/>
            </a:pPr>
            <a:r>
              <a:rPr lang="he-IL" dirty="0"/>
              <a:t>ליווי פרטני הוליסטי</a:t>
            </a:r>
          </a:p>
          <a:p>
            <a:pPr marL="285750" indent="-285750">
              <a:buFont typeface="Wingdings" panose="05000000000000000000" pitchFamily="2" charset="2"/>
              <a:buChar char="§"/>
            </a:pPr>
            <a:r>
              <a:rPr lang="he-IL" dirty="0"/>
              <a:t>עבודה לפי תחומים עם מטרות, יעדים </a:t>
            </a:r>
            <a:r>
              <a:rPr lang="en-US" dirty="0"/>
              <a:t/>
            </a:r>
            <a:br>
              <a:rPr lang="en-US" dirty="0"/>
            </a:br>
            <a:r>
              <a:rPr lang="he-IL" dirty="0"/>
              <a:t>ומדדי הצלחה</a:t>
            </a:r>
          </a:p>
          <a:p>
            <a:pPr marL="285750" indent="-285750">
              <a:buFont typeface="Wingdings" panose="05000000000000000000" pitchFamily="2" charset="2"/>
              <a:buChar char="§"/>
            </a:pPr>
            <a:r>
              <a:rPr lang="he-IL" dirty="0"/>
              <a:t>תכלול ואיגום משאבים ברמה הרשותית</a:t>
            </a:r>
          </a:p>
        </p:txBody>
      </p:sp>
      <p:sp>
        <p:nvSpPr>
          <p:cNvPr id="59" name="TextBox 58">
            <a:extLst>
              <a:ext uri="{FF2B5EF4-FFF2-40B4-BE49-F238E27FC236}">
                <a16:creationId xmlns:a16="http://schemas.microsoft.com/office/drawing/2014/main" id="{58249C16-37FA-4300-AEEF-5948BB86B74C}"/>
              </a:ext>
            </a:extLst>
          </p:cNvPr>
          <p:cNvSpPr txBox="1"/>
          <p:nvPr/>
        </p:nvSpPr>
        <p:spPr>
          <a:xfrm>
            <a:off x="7081104" y="1402911"/>
            <a:ext cx="4674125" cy="369332"/>
          </a:xfrm>
          <a:prstGeom prst="rect">
            <a:avLst/>
          </a:prstGeom>
          <a:solidFill>
            <a:schemeClr val="tx2">
              <a:lumMod val="40000"/>
              <a:lumOff val="60000"/>
            </a:schemeClr>
          </a:solidFill>
          <a:ln>
            <a:noFill/>
          </a:ln>
        </p:spPr>
        <p:txBody>
          <a:bodyPr wrap="square" rtlCol="1">
            <a:spAutoFit/>
          </a:bodyPr>
          <a:lstStyle/>
          <a:p>
            <a:pPr algn="ctr"/>
            <a:r>
              <a:rPr lang="he-IL" dirty="0"/>
              <a:t>התערבות נושמים לרווחה במרכז עוצמה</a:t>
            </a:r>
          </a:p>
        </p:txBody>
      </p:sp>
      <p:grpSp>
        <p:nvGrpSpPr>
          <p:cNvPr id="60" name="קבוצה 59"/>
          <p:cNvGrpSpPr/>
          <p:nvPr/>
        </p:nvGrpSpPr>
        <p:grpSpPr>
          <a:xfrm>
            <a:off x="7081103" y="3812241"/>
            <a:ext cx="4674126" cy="1649806"/>
            <a:chOff x="7081103" y="3812242"/>
            <a:chExt cx="4674126" cy="1649806"/>
          </a:xfrm>
        </p:grpSpPr>
        <p:sp>
          <p:nvSpPr>
            <p:cNvPr id="61" name="TextBox 60">
              <a:extLst>
                <a:ext uri="{FF2B5EF4-FFF2-40B4-BE49-F238E27FC236}">
                  <a16:creationId xmlns:a16="http://schemas.microsoft.com/office/drawing/2014/main" id="{A6C960A8-DBA9-4F93-9CB1-088861C2FAE2}"/>
                </a:ext>
              </a:extLst>
            </p:cNvPr>
            <p:cNvSpPr txBox="1"/>
            <p:nvPr/>
          </p:nvSpPr>
          <p:spPr>
            <a:xfrm>
              <a:off x="7081103" y="3812242"/>
              <a:ext cx="4674124" cy="369332"/>
            </a:xfrm>
            <a:prstGeom prst="rect">
              <a:avLst/>
            </a:prstGeom>
            <a:solidFill>
              <a:schemeClr val="tx2">
                <a:lumMod val="40000"/>
                <a:lumOff val="60000"/>
              </a:schemeClr>
            </a:solidFill>
            <a:ln>
              <a:noFill/>
            </a:ln>
          </p:spPr>
          <p:txBody>
            <a:bodyPr wrap="square" rtlCol="1">
              <a:spAutoFit/>
            </a:bodyPr>
            <a:lstStyle/>
            <a:p>
              <a:pPr algn="ctr"/>
              <a:r>
                <a:rPr lang="he-IL" dirty="0"/>
                <a:t>שיפור במצב המשפחות</a:t>
              </a:r>
            </a:p>
          </p:txBody>
        </p:sp>
        <p:sp>
          <p:nvSpPr>
            <p:cNvPr id="62" name="Rectangle 30">
              <a:extLst>
                <a:ext uri="{FF2B5EF4-FFF2-40B4-BE49-F238E27FC236}">
                  <a16:creationId xmlns:a16="http://schemas.microsoft.com/office/drawing/2014/main" id="{CA5F80AD-45FA-4992-A967-49EF3E82C8E3}"/>
                </a:ext>
              </a:extLst>
            </p:cNvPr>
            <p:cNvSpPr/>
            <p:nvPr/>
          </p:nvSpPr>
          <p:spPr>
            <a:xfrm>
              <a:off x="7081104" y="4181573"/>
              <a:ext cx="4674125" cy="1280475"/>
            </a:xfrm>
            <a:prstGeom prst="rect">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שיפור רב ממדי ובר קיימא במצב המשפחות המשתתפות בהתערבות</a:t>
              </a:r>
            </a:p>
          </p:txBody>
        </p:sp>
      </p:grpSp>
      <p:sp>
        <p:nvSpPr>
          <p:cNvPr id="33" name="Arrow: Down 32">
            <a:extLst>
              <a:ext uri="{FF2B5EF4-FFF2-40B4-BE49-F238E27FC236}">
                <a16:creationId xmlns:a16="http://schemas.microsoft.com/office/drawing/2014/main" id="{3C231DF7-1C8C-4FEC-BF8F-25497FCB0EDE}"/>
              </a:ext>
            </a:extLst>
          </p:cNvPr>
          <p:cNvSpPr/>
          <p:nvPr/>
        </p:nvSpPr>
        <p:spPr>
          <a:xfrm>
            <a:off x="9019098" y="3095059"/>
            <a:ext cx="798136" cy="717183"/>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19">
            <a:extLst>
              <a:ext uri="{FF2B5EF4-FFF2-40B4-BE49-F238E27FC236}">
                <a16:creationId xmlns:a16="http://schemas.microsoft.com/office/drawing/2014/main" id="{D2B64358-892C-47BC-88C1-4D8108120B2C}"/>
              </a:ext>
            </a:extLst>
          </p:cNvPr>
          <p:cNvSpPr txBox="1"/>
          <p:nvPr/>
        </p:nvSpPr>
        <p:spPr>
          <a:xfrm>
            <a:off x="1007745" y="253465"/>
            <a:ext cx="10902211" cy="584775"/>
          </a:xfrm>
          <a:prstGeom prst="rect">
            <a:avLst/>
          </a:prstGeom>
          <a:noFill/>
        </p:spPr>
        <p:txBody>
          <a:bodyPr wrap="square" rtlCol="1">
            <a:spAutoFit/>
          </a:bodyPr>
          <a:lstStyle/>
          <a:p>
            <a:r>
              <a:rPr lang="he-IL" sz="3200" b="1" dirty="0">
                <a:solidFill>
                  <a:srgbClr val="6489C6"/>
                </a:solidFill>
              </a:rPr>
              <a:t>"נושמים לרווחה במרכז עוצמה": תיאוריית שינוי</a:t>
            </a:r>
            <a:endParaRPr lang="he-IL" sz="2200" b="1" dirty="0">
              <a:solidFill>
                <a:srgbClr val="6489C6"/>
              </a:solidFill>
            </a:endParaRPr>
          </a:p>
        </p:txBody>
      </p:sp>
      <p:sp>
        <p:nvSpPr>
          <p:cNvPr id="21"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23</a:t>
            </a:r>
            <a:endParaRPr lang="he-IL" sz="1200" b="1" dirty="0">
              <a:solidFill>
                <a:schemeClr val="bg1">
                  <a:lumMod val="65000"/>
                </a:schemeClr>
              </a:solidFill>
              <a:latin typeface="Geomanist Regular"/>
              <a:sym typeface="Geomanist Regular"/>
            </a:endParaRPr>
          </a:p>
        </p:txBody>
      </p:sp>
      <p:cxnSp>
        <p:nvCxnSpPr>
          <p:cNvPr id="64" name="Straight Arrow Connector 7">
            <a:extLst>
              <a:ext uri="{FF2B5EF4-FFF2-40B4-BE49-F238E27FC236}">
                <a16:creationId xmlns:a16="http://schemas.microsoft.com/office/drawing/2014/main" id="{315D2708-1C06-4F94-968D-09FBDA1E4428}"/>
              </a:ext>
            </a:extLst>
          </p:cNvPr>
          <p:cNvCxnSpPr>
            <a:endCxn id="65" idx="2"/>
          </p:cNvCxnSpPr>
          <p:nvPr/>
        </p:nvCxnSpPr>
        <p:spPr>
          <a:xfrm flipV="1">
            <a:off x="5872906" y="3464391"/>
            <a:ext cx="471963" cy="717181"/>
          </a:xfrm>
          <a:prstGeom prst="straightConnector1">
            <a:avLst/>
          </a:prstGeom>
          <a:ln w="76200">
            <a:solidFill>
              <a:srgbClr val="F6BF27"/>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Rounded Corners 17">
            <a:extLst>
              <a:ext uri="{FF2B5EF4-FFF2-40B4-BE49-F238E27FC236}">
                <a16:creationId xmlns:a16="http://schemas.microsoft.com/office/drawing/2014/main" id="{A545AE6E-8F4A-43CB-B4E4-F5E1A8ACBC4A}"/>
              </a:ext>
            </a:extLst>
          </p:cNvPr>
          <p:cNvSpPr/>
          <p:nvPr/>
        </p:nvSpPr>
        <p:spPr>
          <a:xfrm>
            <a:off x="4316571" y="2183916"/>
            <a:ext cx="4056596" cy="1280475"/>
          </a:xfrm>
          <a:prstGeom prst="rect">
            <a:avLst/>
          </a:prstGeom>
          <a:solidFill>
            <a:srgbClr val="F6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האם במחלקות המשתתפות בתכנית חלו השינויים המיוחלים בתפיסת העוני ובתפיסת תפקיד העו"ס</a:t>
            </a:r>
          </a:p>
        </p:txBody>
      </p:sp>
    </p:spTree>
    <p:extLst>
      <p:ext uri="{BB962C8B-B14F-4D97-AF65-F5344CB8AC3E}">
        <p14:creationId xmlns:p14="http://schemas.microsoft.com/office/powerpoint/2010/main" val="1697264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DB916-5B50-4BB4-A188-3C01EA90930A}"/>
              </a:ext>
            </a:extLst>
          </p:cNvPr>
          <p:cNvSpPr/>
          <p:nvPr/>
        </p:nvSpPr>
        <p:spPr>
          <a:xfrm>
            <a:off x="10209232" y="2896776"/>
            <a:ext cx="1781663" cy="1470582"/>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51329" tIns="51329" rIns="51329" bIns="51329" numCol="1" spcCol="1270" anchor="ctr" anchorCtr="0">
            <a:noAutofit/>
          </a:bodyPr>
          <a:lstStyle/>
          <a:p>
            <a:pPr algn="ctr" defTabSz="800100">
              <a:lnSpc>
                <a:spcPct val="90000"/>
              </a:lnSpc>
              <a:spcBef>
                <a:spcPct val="0"/>
              </a:spcBef>
              <a:spcAft>
                <a:spcPct val="35000"/>
              </a:spcAft>
            </a:pPr>
            <a:r>
              <a:rPr lang="he-IL" sz="2000" dirty="0">
                <a:solidFill>
                  <a:schemeClr val="dk1"/>
                </a:solidFill>
              </a:rPr>
              <a:t>הטמעת מערך תפעולי ותפיסת עבודה</a:t>
            </a:r>
          </a:p>
        </p:txBody>
      </p:sp>
      <p:sp>
        <p:nvSpPr>
          <p:cNvPr id="3" name="Rectangle: Rounded Corners 2">
            <a:extLst>
              <a:ext uri="{FF2B5EF4-FFF2-40B4-BE49-F238E27FC236}">
                <a16:creationId xmlns:a16="http://schemas.microsoft.com/office/drawing/2014/main" id="{0B0E5111-CCF8-4703-AF9A-27AE1E703060}"/>
              </a:ext>
            </a:extLst>
          </p:cNvPr>
          <p:cNvSpPr/>
          <p:nvPr/>
        </p:nvSpPr>
        <p:spPr>
          <a:xfrm>
            <a:off x="6334817" y="1638690"/>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0751" tIns="50751" rIns="50751" bIns="50751"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ותפיסת תפקיד העו"ס בקרב בעלי התפקידים במערכי "נושמים" ו"עוצמה"</a:t>
            </a:r>
          </a:p>
        </p:txBody>
      </p:sp>
      <p:sp>
        <p:nvSpPr>
          <p:cNvPr id="19" name="Rectangle: Rounded Corners 18">
            <a:extLst>
              <a:ext uri="{FF2B5EF4-FFF2-40B4-BE49-F238E27FC236}">
                <a16:creationId xmlns:a16="http://schemas.microsoft.com/office/drawing/2014/main" id="{7301FADE-D8B9-4352-BAB5-0A3355F928FC}"/>
              </a:ext>
            </a:extLst>
          </p:cNvPr>
          <p:cNvSpPr/>
          <p:nvPr/>
        </p:nvSpPr>
        <p:spPr>
          <a:xfrm>
            <a:off x="6334816" y="4154861"/>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rot="0" spcFirstLastPara="0" vertOverflow="overflow" horzOverflow="overflow" vert="horz" wrap="square" lIns="50751" tIns="50751" rIns="50751" bIns="50751"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יישום התפיסה בעבודה השוטפת עם המשפחות בתכנית תוך הימענות מפטרונות ושיפוטיות</a:t>
            </a:r>
          </a:p>
        </p:txBody>
      </p:sp>
      <p:cxnSp>
        <p:nvCxnSpPr>
          <p:cNvPr id="6" name="Straight Arrow Connector 5">
            <a:extLst>
              <a:ext uri="{FF2B5EF4-FFF2-40B4-BE49-F238E27FC236}">
                <a16:creationId xmlns:a16="http://schemas.microsoft.com/office/drawing/2014/main" id="{73EAAD14-4BB4-4699-8C0C-766650E6E5F3}"/>
              </a:ext>
            </a:extLst>
          </p:cNvPr>
          <p:cNvCxnSpPr>
            <a:stCxn id="2" idx="1"/>
            <a:endCxn id="3" idx="3"/>
          </p:cNvCxnSpPr>
          <p:nvPr/>
        </p:nvCxnSpPr>
        <p:spPr>
          <a:xfrm flipH="1" flipV="1">
            <a:off x="9228846" y="2373982"/>
            <a:ext cx="980386" cy="1258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AA9EDC-87F8-40DB-A97B-968E76D3329A}"/>
              </a:ext>
            </a:extLst>
          </p:cNvPr>
          <p:cNvCxnSpPr>
            <a:stCxn id="2" idx="1"/>
            <a:endCxn id="19" idx="3"/>
          </p:cNvCxnSpPr>
          <p:nvPr/>
        </p:nvCxnSpPr>
        <p:spPr>
          <a:xfrm flipH="1">
            <a:off x="9228845" y="3632067"/>
            <a:ext cx="980387" cy="125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48F9B5-331C-4A17-A8E4-DF7FFD15A198}"/>
              </a:ext>
            </a:extLst>
          </p:cNvPr>
          <p:cNvSpPr txBox="1"/>
          <p:nvPr/>
        </p:nvSpPr>
        <p:spPr>
          <a:xfrm>
            <a:off x="5335575" y="3358059"/>
            <a:ext cx="1465863" cy="707886"/>
          </a:xfrm>
          <a:prstGeom prst="rect">
            <a:avLst/>
          </a:prstGeom>
          <a:noFill/>
          <a:ln>
            <a:noFill/>
          </a:ln>
        </p:spPr>
        <p:txBody>
          <a:bodyPr wrap="square" rtlCol="1">
            <a:spAutoFit/>
          </a:bodyPr>
          <a:lstStyle/>
          <a:p>
            <a:pPr algn="ctr"/>
            <a:r>
              <a:rPr lang="he-IL" sz="2000" dirty="0"/>
              <a:t>יצירת סוכני שינוי</a:t>
            </a:r>
          </a:p>
        </p:txBody>
      </p:sp>
      <p:sp>
        <p:nvSpPr>
          <p:cNvPr id="26" name="Rectangle: Rounded Corners 25">
            <a:extLst>
              <a:ext uri="{FF2B5EF4-FFF2-40B4-BE49-F238E27FC236}">
                <a16:creationId xmlns:a16="http://schemas.microsoft.com/office/drawing/2014/main" id="{4AFD1854-911D-4911-A1B1-62E90188DDF2}"/>
              </a:ext>
            </a:extLst>
          </p:cNvPr>
          <p:cNvSpPr/>
          <p:nvPr/>
        </p:nvSpPr>
        <p:spPr>
          <a:xfrm>
            <a:off x="3038575" y="2635379"/>
            <a:ext cx="13574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43040" tIns="43040" rIns="43040" bIns="43040" numCol="1" spcCol="1270" anchor="ctr" anchorCtr="0">
            <a:noAutofit/>
          </a:bodyPr>
          <a:lstStyle/>
          <a:p>
            <a:pPr algn="ctr" defTabSz="800100">
              <a:lnSpc>
                <a:spcPct val="90000"/>
              </a:lnSpc>
              <a:spcBef>
                <a:spcPct val="0"/>
              </a:spcBef>
              <a:spcAft>
                <a:spcPct val="35000"/>
              </a:spcAft>
            </a:pPr>
            <a:r>
              <a:rPr lang="he-IL" sz="2000" dirty="0">
                <a:solidFill>
                  <a:schemeClr val="dk1"/>
                </a:solidFill>
              </a:rPr>
              <a:t>חלחול הכלים והגישה לכלל חברי הצוות השכונתי</a:t>
            </a:r>
          </a:p>
        </p:txBody>
      </p:sp>
      <p:cxnSp>
        <p:nvCxnSpPr>
          <p:cNvPr id="38" name="Straight Connector 37">
            <a:extLst>
              <a:ext uri="{FF2B5EF4-FFF2-40B4-BE49-F238E27FC236}">
                <a16:creationId xmlns:a16="http://schemas.microsoft.com/office/drawing/2014/main" id="{29798FB4-C8F8-4E73-A565-47FD15868608}"/>
              </a:ext>
            </a:extLst>
          </p:cNvPr>
          <p:cNvCxnSpPr>
            <a:cxnSpLocks/>
            <a:stCxn id="3" idx="1"/>
          </p:cNvCxnSpPr>
          <p:nvPr/>
        </p:nvCxnSpPr>
        <p:spPr>
          <a:xfrm flipH="1">
            <a:off x="5335575" y="2373982"/>
            <a:ext cx="999242" cy="1258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F8D69B-C115-450C-922B-805423C97929}"/>
              </a:ext>
            </a:extLst>
          </p:cNvPr>
          <p:cNvCxnSpPr>
            <a:cxnSpLocks/>
            <a:stCxn id="19" idx="1"/>
          </p:cNvCxnSpPr>
          <p:nvPr/>
        </p:nvCxnSpPr>
        <p:spPr>
          <a:xfrm flipH="1" flipV="1">
            <a:off x="5335575" y="3632067"/>
            <a:ext cx="999241" cy="1258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AC3C72C-1DE3-4AAB-A80E-6ADBF0AFC2A9}"/>
              </a:ext>
            </a:extLst>
          </p:cNvPr>
          <p:cNvCxnSpPr>
            <a:cxnSpLocks/>
            <a:endCxn id="26" idx="3"/>
          </p:cNvCxnSpPr>
          <p:nvPr/>
        </p:nvCxnSpPr>
        <p:spPr>
          <a:xfrm flipH="1">
            <a:off x="4396038" y="3632067"/>
            <a:ext cx="9395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79FCEFCD-6E0B-4EE6-8C63-E36CF6316E30}"/>
              </a:ext>
            </a:extLst>
          </p:cNvPr>
          <p:cNvSpPr/>
          <p:nvPr/>
        </p:nvSpPr>
        <p:spPr>
          <a:xfrm>
            <a:off x="306604" y="1537157"/>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9714" tIns="49714" rIns="49714" bIns="49714"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ותפקיד העו"ס והרחבת הידע והכלים בקרב כלל חברי הצוות השכונתי</a:t>
            </a:r>
          </a:p>
        </p:txBody>
      </p:sp>
      <p:sp>
        <p:nvSpPr>
          <p:cNvPr id="57" name="Rectangle: Rounded Corners 56">
            <a:extLst>
              <a:ext uri="{FF2B5EF4-FFF2-40B4-BE49-F238E27FC236}">
                <a16:creationId xmlns:a16="http://schemas.microsoft.com/office/drawing/2014/main" id="{B7074D47-A9A1-43E1-B708-3759F7160859}"/>
              </a:ext>
            </a:extLst>
          </p:cNvPr>
          <p:cNvSpPr/>
          <p:nvPr/>
        </p:nvSpPr>
        <p:spPr>
          <a:xfrm>
            <a:off x="298596" y="3733600"/>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rot="0" spcFirstLastPara="0" vertOverflow="overflow" horzOverflow="overflow" vert="horz" wrap="square" lIns="49714" tIns="49714" rIns="49714" bIns="49714"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יצירת מנגנוני תכלול ושיתוף פעולה בצוות השכונתי ובמחלקה</a:t>
            </a:r>
          </a:p>
        </p:txBody>
      </p:sp>
      <p:cxnSp>
        <p:nvCxnSpPr>
          <p:cNvPr id="64" name="Straight Arrow Connector 63">
            <a:extLst>
              <a:ext uri="{FF2B5EF4-FFF2-40B4-BE49-F238E27FC236}">
                <a16:creationId xmlns:a16="http://schemas.microsoft.com/office/drawing/2014/main" id="{2237812C-84B1-49C8-840F-E80BCFC5F318}"/>
              </a:ext>
            </a:extLst>
          </p:cNvPr>
          <p:cNvCxnSpPr>
            <a:stCxn id="26" idx="1"/>
            <a:endCxn id="56" idx="3"/>
          </p:cNvCxnSpPr>
          <p:nvPr/>
        </p:nvCxnSpPr>
        <p:spPr>
          <a:xfrm flipH="1" flipV="1">
            <a:off x="2088267" y="2533845"/>
            <a:ext cx="950308" cy="1098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9BC91D-FC1C-4975-B684-B03CF367604B}"/>
              </a:ext>
            </a:extLst>
          </p:cNvPr>
          <p:cNvCxnSpPr>
            <a:stCxn id="26" idx="1"/>
            <a:endCxn id="57" idx="3"/>
          </p:cNvCxnSpPr>
          <p:nvPr/>
        </p:nvCxnSpPr>
        <p:spPr>
          <a:xfrm flipH="1">
            <a:off x="2080259" y="3632067"/>
            <a:ext cx="958316" cy="1098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B64358-892C-47BC-88C1-4D8108120B2C}"/>
              </a:ext>
            </a:extLst>
          </p:cNvPr>
          <p:cNvSpPr txBox="1"/>
          <p:nvPr/>
        </p:nvSpPr>
        <p:spPr>
          <a:xfrm>
            <a:off x="2635624" y="253465"/>
            <a:ext cx="9274332" cy="584775"/>
          </a:xfrm>
          <a:prstGeom prst="rect">
            <a:avLst/>
          </a:prstGeom>
          <a:noFill/>
        </p:spPr>
        <p:txBody>
          <a:bodyPr wrap="square" rtlCol="1">
            <a:spAutoFit/>
          </a:bodyPr>
          <a:lstStyle/>
          <a:p>
            <a:r>
              <a:rPr lang="he-IL" sz="3200" b="1" dirty="0">
                <a:solidFill>
                  <a:srgbClr val="6489C6"/>
                </a:solidFill>
              </a:rPr>
              <a:t>השערות המחקר: תהליך השינוי במחלקות</a:t>
            </a:r>
            <a:endParaRPr lang="he-IL" sz="2200" b="1" dirty="0">
              <a:solidFill>
                <a:srgbClr val="6489C6"/>
              </a:solidFill>
            </a:endParaRPr>
          </a:p>
        </p:txBody>
      </p:sp>
      <p:sp>
        <p:nvSpPr>
          <p:cNvPr id="20"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24</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20521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250"/>
                                        <p:tgtEl>
                                          <p:spTgt spid="6"/>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250"/>
                                        <p:tgtEl>
                                          <p:spTgt spid="8"/>
                                        </p:tgtEl>
                                      </p:cBhvr>
                                    </p:animEffect>
                                  </p:childTnLst>
                                </p:cTn>
                              </p:par>
                            </p:childTnLst>
                          </p:cTn>
                        </p:par>
                        <p:par>
                          <p:cTn id="22" fill="hold">
                            <p:stCondLst>
                              <p:cond delay="25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right)">
                                      <p:cBhvr>
                                        <p:cTn id="30" dur="250"/>
                                        <p:tgtEl>
                                          <p:spTgt spid="38"/>
                                        </p:tgtEl>
                                      </p:cBhvr>
                                    </p:animEffect>
                                  </p:childTnLst>
                                </p:cTn>
                              </p:par>
                              <p:par>
                                <p:cTn id="31" presetID="22" presetClass="entr" presetSubtype="2"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right)">
                                      <p:cBhvr>
                                        <p:cTn id="33" dur="500"/>
                                        <p:tgtEl>
                                          <p:spTgt spid="40"/>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right)">
                                      <p:cBhvr>
                                        <p:cTn id="37" dur="500"/>
                                        <p:tgtEl>
                                          <p:spTgt spid="5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right)">
                                      <p:cBhvr>
                                        <p:cTn id="48" dur="250"/>
                                        <p:tgtEl>
                                          <p:spTgt spid="64"/>
                                        </p:tgtEl>
                                      </p:cBhvr>
                                    </p:animEffect>
                                  </p:childTnLst>
                                </p:cTn>
                              </p:par>
                            </p:childTnLst>
                          </p:cTn>
                        </p:par>
                        <p:par>
                          <p:cTn id="49" fill="hold">
                            <p:stCondLst>
                              <p:cond delay="250"/>
                            </p:stCondLst>
                            <p:childTnLst>
                              <p:par>
                                <p:cTn id="50" presetID="10" presetClass="entr" presetSubtype="0"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right)">
                                      <p:cBhvr>
                                        <p:cTn id="57" dur="250"/>
                                        <p:tgtEl>
                                          <p:spTgt spid="66"/>
                                        </p:tgtEl>
                                      </p:cBhvr>
                                    </p:animEffect>
                                  </p:childTnLst>
                                </p:cTn>
                              </p:par>
                            </p:childTnLst>
                          </p:cTn>
                        </p:par>
                        <p:par>
                          <p:cTn id="58" fill="hold">
                            <p:stCondLst>
                              <p:cond delay="250"/>
                            </p:stCondLst>
                            <p:childTnLst>
                              <p:par>
                                <p:cTn id="59" presetID="10" presetClass="entr" presetSubtype="0"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animBg="1"/>
      <p:bldP spid="9" grpId="0"/>
      <p:bldP spid="26" grpId="0" animBg="1"/>
      <p:bldP spid="56" grpId="0" animBg="1"/>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DB916-5B50-4BB4-A188-3C01EA90930A}"/>
              </a:ext>
            </a:extLst>
          </p:cNvPr>
          <p:cNvSpPr/>
          <p:nvPr/>
        </p:nvSpPr>
        <p:spPr>
          <a:xfrm>
            <a:off x="10209232" y="2896776"/>
            <a:ext cx="1781663" cy="1470582"/>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51329" tIns="51329" rIns="51329" bIns="51329" numCol="1" spcCol="1270" anchor="ctr" anchorCtr="0">
            <a:noAutofit/>
          </a:bodyPr>
          <a:lstStyle/>
          <a:p>
            <a:pPr algn="ctr" defTabSz="800100">
              <a:lnSpc>
                <a:spcPct val="90000"/>
              </a:lnSpc>
              <a:spcBef>
                <a:spcPct val="0"/>
              </a:spcBef>
              <a:spcAft>
                <a:spcPct val="35000"/>
              </a:spcAft>
            </a:pPr>
            <a:r>
              <a:rPr lang="he-IL" sz="2000" dirty="0">
                <a:solidFill>
                  <a:schemeClr val="dk1"/>
                </a:solidFill>
              </a:rPr>
              <a:t>הטמעת מערך תפעולי ותפיסת עבודה</a:t>
            </a:r>
          </a:p>
        </p:txBody>
      </p:sp>
      <p:sp>
        <p:nvSpPr>
          <p:cNvPr id="3" name="Rectangle: Rounded Corners 2">
            <a:extLst>
              <a:ext uri="{FF2B5EF4-FFF2-40B4-BE49-F238E27FC236}">
                <a16:creationId xmlns:a16="http://schemas.microsoft.com/office/drawing/2014/main" id="{0B0E5111-CCF8-4703-AF9A-27AE1E703060}"/>
              </a:ext>
            </a:extLst>
          </p:cNvPr>
          <p:cNvSpPr/>
          <p:nvPr/>
        </p:nvSpPr>
        <p:spPr>
          <a:xfrm>
            <a:off x="6334817" y="1638690"/>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0751" tIns="50751" rIns="50751" bIns="50751"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ותפיסת תפקיד העו"ס בקרב בעלי התפקידים במערכי "נושמים" ו"עוצמה"</a:t>
            </a:r>
          </a:p>
        </p:txBody>
      </p:sp>
      <p:sp>
        <p:nvSpPr>
          <p:cNvPr id="19" name="Rectangle: Rounded Corners 18">
            <a:extLst>
              <a:ext uri="{FF2B5EF4-FFF2-40B4-BE49-F238E27FC236}">
                <a16:creationId xmlns:a16="http://schemas.microsoft.com/office/drawing/2014/main" id="{7301FADE-D8B9-4352-BAB5-0A3355F928FC}"/>
              </a:ext>
            </a:extLst>
          </p:cNvPr>
          <p:cNvSpPr/>
          <p:nvPr/>
        </p:nvSpPr>
        <p:spPr>
          <a:xfrm>
            <a:off x="6334816" y="4154861"/>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rot="0" spcFirstLastPara="0" vertOverflow="overflow" horzOverflow="overflow" vert="horz" wrap="square" lIns="50751" tIns="50751" rIns="50751" bIns="50751"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יישום התפיסה בעבודה השוטפת עם המשפחות בתכנית תוך הימענות מפטרונות ושיפוטיות</a:t>
            </a:r>
          </a:p>
        </p:txBody>
      </p:sp>
      <p:cxnSp>
        <p:nvCxnSpPr>
          <p:cNvPr id="6" name="Straight Arrow Connector 5">
            <a:extLst>
              <a:ext uri="{FF2B5EF4-FFF2-40B4-BE49-F238E27FC236}">
                <a16:creationId xmlns:a16="http://schemas.microsoft.com/office/drawing/2014/main" id="{73EAAD14-4BB4-4699-8C0C-766650E6E5F3}"/>
              </a:ext>
            </a:extLst>
          </p:cNvPr>
          <p:cNvCxnSpPr>
            <a:stCxn id="2" idx="1"/>
            <a:endCxn id="3" idx="3"/>
          </p:cNvCxnSpPr>
          <p:nvPr/>
        </p:nvCxnSpPr>
        <p:spPr>
          <a:xfrm flipH="1" flipV="1">
            <a:off x="9228846" y="2373982"/>
            <a:ext cx="980386" cy="1258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AA9EDC-87F8-40DB-A97B-968E76D3329A}"/>
              </a:ext>
            </a:extLst>
          </p:cNvPr>
          <p:cNvCxnSpPr>
            <a:stCxn id="2" idx="1"/>
            <a:endCxn id="19" idx="3"/>
          </p:cNvCxnSpPr>
          <p:nvPr/>
        </p:nvCxnSpPr>
        <p:spPr>
          <a:xfrm flipH="1">
            <a:off x="9228845" y="3632067"/>
            <a:ext cx="980387" cy="125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48F9B5-331C-4A17-A8E4-DF7FFD15A198}"/>
              </a:ext>
            </a:extLst>
          </p:cNvPr>
          <p:cNvSpPr txBox="1"/>
          <p:nvPr/>
        </p:nvSpPr>
        <p:spPr>
          <a:xfrm>
            <a:off x="5335575" y="3358059"/>
            <a:ext cx="1465863" cy="707886"/>
          </a:xfrm>
          <a:prstGeom prst="rect">
            <a:avLst/>
          </a:prstGeom>
          <a:noFill/>
          <a:ln>
            <a:noFill/>
          </a:ln>
        </p:spPr>
        <p:txBody>
          <a:bodyPr wrap="square" rtlCol="1">
            <a:spAutoFit/>
          </a:bodyPr>
          <a:lstStyle/>
          <a:p>
            <a:pPr algn="ctr"/>
            <a:r>
              <a:rPr lang="he-IL" sz="2000" dirty="0"/>
              <a:t>יצירת סוכני שינוי</a:t>
            </a:r>
          </a:p>
        </p:txBody>
      </p:sp>
      <p:sp>
        <p:nvSpPr>
          <p:cNvPr id="26" name="Rectangle: Rounded Corners 25">
            <a:extLst>
              <a:ext uri="{FF2B5EF4-FFF2-40B4-BE49-F238E27FC236}">
                <a16:creationId xmlns:a16="http://schemas.microsoft.com/office/drawing/2014/main" id="{4AFD1854-911D-4911-A1B1-62E90188DDF2}"/>
              </a:ext>
            </a:extLst>
          </p:cNvPr>
          <p:cNvSpPr/>
          <p:nvPr/>
        </p:nvSpPr>
        <p:spPr>
          <a:xfrm>
            <a:off x="3038575" y="2635379"/>
            <a:ext cx="13574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43040" tIns="43040" rIns="43040" bIns="43040" numCol="1" spcCol="1270" anchor="ctr" anchorCtr="0">
            <a:noAutofit/>
          </a:bodyPr>
          <a:lstStyle/>
          <a:p>
            <a:pPr algn="ctr" defTabSz="800100">
              <a:lnSpc>
                <a:spcPct val="90000"/>
              </a:lnSpc>
              <a:spcBef>
                <a:spcPct val="0"/>
              </a:spcBef>
              <a:spcAft>
                <a:spcPct val="35000"/>
              </a:spcAft>
            </a:pPr>
            <a:r>
              <a:rPr lang="he-IL" sz="2000" dirty="0">
                <a:solidFill>
                  <a:schemeClr val="dk1"/>
                </a:solidFill>
              </a:rPr>
              <a:t>חלחול הכלים והגישה לכלל חברי הצוות השכונתי</a:t>
            </a:r>
          </a:p>
        </p:txBody>
      </p:sp>
      <p:cxnSp>
        <p:nvCxnSpPr>
          <p:cNvPr id="38" name="Straight Connector 37">
            <a:extLst>
              <a:ext uri="{FF2B5EF4-FFF2-40B4-BE49-F238E27FC236}">
                <a16:creationId xmlns:a16="http://schemas.microsoft.com/office/drawing/2014/main" id="{29798FB4-C8F8-4E73-A565-47FD15868608}"/>
              </a:ext>
            </a:extLst>
          </p:cNvPr>
          <p:cNvCxnSpPr>
            <a:cxnSpLocks/>
            <a:stCxn id="3" idx="1"/>
          </p:cNvCxnSpPr>
          <p:nvPr/>
        </p:nvCxnSpPr>
        <p:spPr>
          <a:xfrm flipH="1">
            <a:off x="5335575" y="2373982"/>
            <a:ext cx="999242" cy="1258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F8D69B-C115-450C-922B-805423C97929}"/>
              </a:ext>
            </a:extLst>
          </p:cNvPr>
          <p:cNvCxnSpPr>
            <a:cxnSpLocks/>
            <a:stCxn id="19" idx="1"/>
          </p:cNvCxnSpPr>
          <p:nvPr/>
        </p:nvCxnSpPr>
        <p:spPr>
          <a:xfrm flipH="1" flipV="1">
            <a:off x="5335575" y="3632067"/>
            <a:ext cx="999241" cy="1258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AC3C72C-1DE3-4AAB-A80E-6ADBF0AFC2A9}"/>
              </a:ext>
            </a:extLst>
          </p:cNvPr>
          <p:cNvCxnSpPr>
            <a:cxnSpLocks/>
            <a:endCxn id="26" idx="3"/>
          </p:cNvCxnSpPr>
          <p:nvPr/>
        </p:nvCxnSpPr>
        <p:spPr>
          <a:xfrm flipH="1">
            <a:off x="4396038" y="3632067"/>
            <a:ext cx="9395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79FCEFCD-6E0B-4EE6-8C63-E36CF6316E30}"/>
              </a:ext>
            </a:extLst>
          </p:cNvPr>
          <p:cNvSpPr/>
          <p:nvPr/>
        </p:nvSpPr>
        <p:spPr>
          <a:xfrm>
            <a:off x="306604" y="1537157"/>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9714" tIns="49714" rIns="49714" bIns="49714"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ותפקיד העו"ס והרחבת הידע והכלים בקרב כלל חברי הצוות השכונתי</a:t>
            </a:r>
          </a:p>
        </p:txBody>
      </p:sp>
      <p:sp>
        <p:nvSpPr>
          <p:cNvPr id="57" name="Rectangle: Rounded Corners 56">
            <a:extLst>
              <a:ext uri="{FF2B5EF4-FFF2-40B4-BE49-F238E27FC236}">
                <a16:creationId xmlns:a16="http://schemas.microsoft.com/office/drawing/2014/main" id="{B7074D47-A9A1-43E1-B708-3759F7160859}"/>
              </a:ext>
            </a:extLst>
          </p:cNvPr>
          <p:cNvSpPr/>
          <p:nvPr/>
        </p:nvSpPr>
        <p:spPr>
          <a:xfrm>
            <a:off x="298596" y="3733600"/>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rot="0" spcFirstLastPara="0" vertOverflow="overflow" horzOverflow="overflow" vert="horz" wrap="square" lIns="49714" tIns="49714" rIns="49714" bIns="49714"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יצירת מנגנוני תכלול ושיתוף פעולה בצוות השכונתי ובמחלקה</a:t>
            </a:r>
          </a:p>
        </p:txBody>
      </p:sp>
      <p:cxnSp>
        <p:nvCxnSpPr>
          <p:cNvPr id="64" name="Straight Arrow Connector 63">
            <a:extLst>
              <a:ext uri="{FF2B5EF4-FFF2-40B4-BE49-F238E27FC236}">
                <a16:creationId xmlns:a16="http://schemas.microsoft.com/office/drawing/2014/main" id="{2237812C-84B1-49C8-840F-E80BCFC5F318}"/>
              </a:ext>
            </a:extLst>
          </p:cNvPr>
          <p:cNvCxnSpPr>
            <a:stCxn id="26" idx="1"/>
            <a:endCxn id="56" idx="3"/>
          </p:cNvCxnSpPr>
          <p:nvPr/>
        </p:nvCxnSpPr>
        <p:spPr>
          <a:xfrm flipH="1" flipV="1">
            <a:off x="2088267" y="2533845"/>
            <a:ext cx="950308" cy="1098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9BC91D-FC1C-4975-B684-B03CF367604B}"/>
              </a:ext>
            </a:extLst>
          </p:cNvPr>
          <p:cNvCxnSpPr>
            <a:stCxn id="26" idx="1"/>
            <a:endCxn id="57" idx="3"/>
          </p:cNvCxnSpPr>
          <p:nvPr/>
        </p:nvCxnSpPr>
        <p:spPr>
          <a:xfrm flipH="1">
            <a:off x="2080259" y="3632067"/>
            <a:ext cx="958316" cy="1098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D56F097-B489-44F9-AD7D-5793C6A13098}"/>
              </a:ext>
            </a:extLst>
          </p:cNvPr>
          <p:cNvSpPr txBox="1"/>
          <p:nvPr/>
        </p:nvSpPr>
        <p:spPr>
          <a:xfrm>
            <a:off x="6485644" y="1076157"/>
            <a:ext cx="2592371" cy="707886"/>
          </a:xfrm>
          <a:prstGeom prst="rect">
            <a:avLst/>
          </a:prstGeom>
          <a:solidFill>
            <a:schemeClr val="accent4">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p>
            <a:pPr algn="ctr"/>
            <a:r>
              <a:rPr lang="he-IL" sz="2000" b="1" dirty="0">
                <a:solidFill>
                  <a:schemeClr val="bg1"/>
                </a:solidFill>
              </a:rPr>
              <a:t>נצפה למצוא עדויות לשינוי רחב</a:t>
            </a:r>
          </a:p>
        </p:txBody>
      </p:sp>
      <p:sp>
        <p:nvSpPr>
          <p:cNvPr id="20" name="TextBox 19">
            <a:extLst>
              <a:ext uri="{FF2B5EF4-FFF2-40B4-BE49-F238E27FC236}">
                <a16:creationId xmlns:a16="http://schemas.microsoft.com/office/drawing/2014/main" id="{D2B64358-892C-47BC-88C1-4D8108120B2C}"/>
              </a:ext>
            </a:extLst>
          </p:cNvPr>
          <p:cNvSpPr txBox="1"/>
          <p:nvPr/>
        </p:nvSpPr>
        <p:spPr>
          <a:xfrm>
            <a:off x="2590800" y="253465"/>
            <a:ext cx="9319156" cy="584775"/>
          </a:xfrm>
          <a:prstGeom prst="rect">
            <a:avLst/>
          </a:prstGeom>
          <a:noFill/>
        </p:spPr>
        <p:txBody>
          <a:bodyPr wrap="square" rtlCol="1">
            <a:spAutoFit/>
          </a:bodyPr>
          <a:lstStyle/>
          <a:p>
            <a:r>
              <a:rPr lang="he-IL" sz="3200" b="1" dirty="0">
                <a:solidFill>
                  <a:srgbClr val="6489C6"/>
                </a:solidFill>
              </a:rPr>
              <a:t>השערות המחקר: תהליך השינוי במחלקות</a:t>
            </a:r>
            <a:endParaRPr lang="he-IL" sz="2200" b="1" dirty="0">
              <a:solidFill>
                <a:srgbClr val="6489C6"/>
              </a:solidFill>
            </a:endParaRPr>
          </a:p>
        </p:txBody>
      </p:sp>
      <p:sp>
        <p:nvSpPr>
          <p:cNvPr id="21"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25</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79656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DB916-5B50-4BB4-A188-3C01EA90930A}"/>
              </a:ext>
            </a:extLst>
          </p:cNvPr>
          <p:cNvSpPr/>
          <p:nvPr/>
        </p:nvSpPr>
        <p:spPr>
          <a:xfrm>
            <a:off x="10209232" y="2896776"/>
            <a:ext cx="1781663" cy="1470582"/>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51329" tIns="51329" rIns="51329" bIns="51329" numCol="1" spcCol="1270" anchor="ctr" anchorCtr="0">
            <a:noAutofit/>
          </a:bodyPr>
          <a:lstStyle/>
          <a:p>
            <a:pPr algn="ctr" defTabSz="800100">
              <a:lnSpc>
                <a:spcPct val="90000"/>
              </a:lnSpc>
              <a:spcBef>
                <a:spcPct val="0"/>
              </a:spcBef>
              <a:spcAft>
                <a:spcPct val="35000"/>
              </a:spcAft>
            </a:pPr>
            <a:r>
              <a:rPr lang="he-IL" sz="2000" dirty="0">
                <a:solidFill>
                  <a:schemeClr val="dk1"/>
                </a:solidFill>
              </a:rPr>
              <a:t>הטמעת מערך תפעולי ותפיסת עבודה</a:t>
            </a:r>
          </a:p>
        </p:txBody>
      </p:sp>
      <p:sp>
        <p:nvSpPr>
          <p:cNvPr id="3" name="Rectangle: Rounded Corners 2">
            <a:extLst>
              <a:ext uri="{FF2B5EF4-FFF2-40B4-BE49-F238E27FC236}">
                <a16:creationId xmlns:a16="http://schemas.microsoft.com/office/drawing/2014/main" id="{0B0E5111-CCF8-4703-AF9A-27AE1E703060}"/>
              </a:ext>
            </a:extLst>
          </p:cNvPr>
          <p:cNvSpPr/>
          <p:nvPr/>
        </p:nvSpPr>
        <p:spPr>
          <a:xfrm>
            <a:off x="6334817" y="1638690"/>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0751" tIns="50751" rIns="50751" bIns="50751"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ותפיסת תפקיד העו"ס בקרב בעלי התפקידים במערכי "נושמים" ו"עוצמה"</a:t>
            </a:r>
          </a:p>
        </p:txBody>
      </p:sp>
      <p:sp>
        <p:nvSpPr>
          <p:cNvPr id="19" name="Rectangle: Rounded Corners 18">
            <a:extLst>
              <a:ext uri="{FF2B5EF4-FFF2-40B4-BE49-F238E27FC236}">
                <a16:creationId xmlns:a16="http://schemas.microsoft.com/office/drawing/2014/main" id="{7301FADE-D8B9-4352-BAB5-0A3355F928FC}"/>
              </a:ext>
            </a:extLst>
          </p:cNvPr>
          <p:cNvSpPr/>
          <p:nvPr/>
        </p:nvSpPr>
        <p:spPr>
          <a:xfrm>
            <a:off x="6334816" y="4154861"/>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rot="0" spcFirstLastPara="0" vertOverflow="overflow" horzOverflow="overflow" vert="horz" wrap="square" lIns="50751" tIns="50751" rIns="50751" bIns="50751"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יישום התפיסה בעבודה השוטפת עם המשפחות בתכנית תוך הימענות מפטרונות ושיפוטיות</a:t>
            </a:r>
          </a:p>
        </p:txBody>
      </p:sp>
      <p:cxnSp>
        <p:nvCxnSpPr>
          <p:cNvPr id="6" name="Straight Arrow Connector 5">
            <a:extLst>
              <a:ext uri="{FF2B5EF4-FFF2-40B4-BE49-F238E27FC236}">
                <a16:creationId xmlns:a16="http://schemas.microsoft.com/office/drawing/2014/main" id="{73EAAD14-4BB4-4699-8C0C-766650E6E5F3}"/>
              </a:ext>
            </a:extLst>
          </p:cNvPr>
          <p:cNvCxnSpPr>
            <a:stCxn id="2" idx="1"/>
            <a:endCxn id="3" idx="3"/>
          </p:cNvCxnSpPr>
          <p:nvPr/>
        </p:nvCxnSpPr>
        <p:spPr>
          <a:xfrm flipH="1" flipV="1">
            <a:off x="9228846" y="2373982"/>
            <a:ext cx="980386" cy="1258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AA9EDC-87F8-40DB-A97B-968E76D3329A}"/>
              </a:ext>
            </a:extLst>
          </p:cNvPr>
          <p:cNvCxnSpPr>
            <a:stCxn id="2" idx="1"/>
            <a:endCxn id="19" idx="3"/>
          </p:cNvCxnSpPr>
          <p:nvPr/>
        </p:nvCxnSpPr>
        <p:spPr>
          <a:xfrm flipH="1">
            <a:off x="9228845" y="3632067"/>
            <a:ext cx="980387" cy="125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48F9B5-331C-4A17-A8E4-DF7FFD15A198}"/>
              </a:ext>
            </a:extLst>
          </p:cNvPr>
          <p:cNvSpPr txBox="1"/>
          <p:nvPr/>
        </p:nvSpPr>
        <p:spPr>
          <a:xfrm>
            <a:off x="5335575" y="3358059"/>
            <a:ext cx="1465863" cy="707886"/>
          </a:xfrm>
          <a:prstGeom prst="rect">
            <a:avLst/>
          </a:prstGeom>
          <a:noFill/>
          <a:ln>
            <a:noFill/>
          </a:ln>
        </p:spPr>
        <p:txBody>
          <a:bodyPr wrap="square" rtlCol="1">
            <a:spAutoFit/>
          </a:bodyPr>
          <a:lstStyle/>
          <a:p>
            <a:pPr algn="ctr"/>
            <a:r>
              <a:rPr lang="he-IL" sz="2000" dirty="0"/>
              <a:t>יצירת סוכני שינוי</a:t>
            </a:r>
          </a:p>
        </p:txBody>
      </p:sp>
      <p:sp>
        <p:nvSpPr>
          <p:cNvPr id="26" name="Rectangle: Rounded Corners 25">
            <a:extLst>
              <a:ext uri="{FF2B5EF4-FFF2-40B4-BE49-F238E27FC236}">
                <a16:creationId xmlns:a16="http://schemas.microsoft.com/office/drawing/2014/main" id="{4AFD1854-911D-4911-A1B1-62E90188DDF2}"/>
              </a:ext>
            </a:extLst>
          </p:cNvPr>
          <p:cNvSpPr/>
          <p:nvPr/>
        </p:nvSpPr>
        <p:spPr>
          <a:xfrm>
            <a:off x="3038575" y="2635379"/>
            <a:ext cx="13574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43040" tIns="43040" rIns="43040" bIns="43040" numCol="1" spcCol="1270" anchor="ctr" anchorCtr="0">
            <a:noAutofit/>
          </a:bodyPr>
          <a:lstStyle/>
          <a:p>
            <a:pPr algn="ctr" defTabSz="800100">
              <a:lnSpc>
                <a:spcPct val="90000"/>
              </a:lnSpc>
              <a:spcBef>
                <a:spcPct val="0"/>
              </a:spcBef>
              <a:spcAft>
                <a:spcPct val="35000"/>
              </a:spcAft>
            </a:pPr>
            <a:r>
              <a:rPr lang="he-IL" sz="2000" dirty="0">
                <a:solidFill>
                  <a:schemeClr val="dk1"/>
                </a:solidFill>
              </a:rPr>
              <a:t>חלחול הכלים והגישה לכלל חברי הצוות השכונתי</a:t>
            </a:r>
          </a:p>
        </p:txBody>
      </p:sp>
      <p:cxnSp>
        <p:nvCxnSpPr>
          <p:cNvPr id="38" name="Straight Connector 37">
            <a:extLst>
              <a:ext uri="{FF2B5EF4-FFF2-40B4-BE49-F238E27FC236}">
                <a16:creationId xmlns:a16="http://schemas.microsoft.com/office/drawing/2014/main" id="{29798FB4-C8F8-4E73-A565-47FD15868608}"/>
              </a:ext>
            </a:extLst>
          </p:cNvPr>
          <p:cNvCxnSpPr>
            <a:cxnSpLocks/>
            <a:stCxn id="3" idx="1"/>
          </p:cNvCxnSpPr>
          <p:nvPr/>
        </p:nvCxnSpPr>
        <p:spPr>
          <a:xfrm flipH="1">
            <a:off x="5335575" y="2373982"/>
            <a:ext cx="999242" cy="1258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F8D69B-C115-450C-922B-805423C97929}"/>
              </a:ext>
            </a:extLst>
          </p:cNvPr>
          <p:cNvCxnSpPr>
            <a:cxnSpLocks/>
            <a:stCxn id="19" idx="1"/>
          </p:cNvCxnSpPr>
          <p:nvPr/>
        </p:nvCxnSpPr>
        <p:spPr>
          <a:xfrm flipH="1" flipV="1">
            <a:off x="5335575" y="3632067"/>
            <a:ext cx="999241" cy="1258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AC3C72C-1DE3-4AAB-A80E-6ADBF0AFC2A9}"/>
              </a:ext>
            </a:extLst>
          </p:cNvPr>
          <p:cNvCxnSpPr>
            <a:cxnSpLocks/>
            <a:endCxn id="26" idx="3"/>
          </p:cNvCxnSpPr>
          <p:nvPr/>
        </p:nvCxnSpPr>
        <p:spPr>
          <a:xfrm flipH="1">
            <a:off x="4396038" y="3632067"/>
            <a:ext cx="9395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79FCEFCD-6E0B-4EE6-8C63-E36CF6316E30}"/>
              </a:ext>
            </a:extLst>
          </p:cNvPr>
          <p:cNvSpPr/>
          <p:nvPr/>
        </p:nvSpPr>
        <p:spPr>
          <a:xfrm>
            <a:off x="306604" y="1537157"/>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9714" tIns="49714" rIns="49714" bIns="49714"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ותפקיד העו"ס והרחבת הידע והכלים בקרב כלל חברי הצוות השכונתי</a:t>
            </a:r>
          </a:p>
        </p:txBody>
      </p:sp>
      <p:sp>
        <p:nvSpPr>
          <p:cNvPr id="57" name="Rectangle: Rounded Corners 56">
            <a:extLst>
              <a:ext uri="{FF2B5EF4-FFF2-40B4-BE49-F238E27FC236}">
                <a16:creationId xmlns:a16="http://schemas.microsoft.com/office/drawing/2014/main" id="{B7074D47-A9A1-43E1-B708-3759F7160859}"/>
              </a:ext>
            </a:extLst>
          </p:cNvPr>
          <p:cNvSpPr/>
          <p:nvPr/>
        </p:nvSpPr>
        <p:spPr>
          <a:xfrm>
            <a:off x="298596" y="3733600"/>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rot="0" spcFirstLastPara="0" vertOverflow="overflow" horzOverflow="overflow" vert="horz" wrap="square" lIns="49714" tIns="49714" rIns="49714" bIns="49714"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יצירת מנגנוני תכלול ושיתוף פעולה בצוות השכונתי ובמחלקה</a:t>
            </a:r>
          </a:p>
        </p:txBody>
      </p:sp>
      <p:cxnSp>
        <p:nvCxnSpPr>
          <p:cNvPr id="64" name="Straight Arrow Connector 63">
            <a:extLst>
              <a:ext uri="{FF2B5EF4-FFF2-40B4-BE49-F238E27FC236}">
                <a16:creationId xmlns:a16="http://schemas.microsoft.com/office/drawing/2014/main" id="{2237812C-84B1-49C8-840F-E80BCFC5F318}"/>
              </a:ext>
            </a:extLst>
          </p:cNvPr>
          <p:cNvCxnSpPr>
            <a:stCxn id="26" idx="1"/>
            <a:endCxn id="56" idx="3"/>
          </p:cNvCxnSpPr>
          <p:nvPr/>
        </p:nvCxnSpPr>
        <p:spPr>
          <a:xfrm flipH="1" flipV="1">
            <a:off x="2088267" y="2533845"/>
            <a:ext cx="950308" cy="1098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9BC91D-FC1C-4975-B684-B03CF367604B}"/>
              </a:ext>
            </a:extLst>
          </p:cNvPr>
          <p:cNvCxnSpPr>
            <a:stCxn id="26" idx="1"/>
            <a:endCxn id="57" idx="3"/>
          </p:cNvCxnSpPr>
          <p:nvPr/>
        </p:nvCxnSpPr>
        <p:spPr>
          <a:xfrm flipH="1">
            <a:off x="2080259" y="3632067"/>
            <a:ext cx="958316" cy="1098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D56F097-B489-44F9-AD7D-5793C6A13098}"/>
              </a:ext>
            </a:extLst>
          </p:cNvPr>
          <p:cNvSpPr txBox="1"/>
          <p:nvPr/>
        </p:nvSpPr>
        <p:spPr>
          <a:xfrm>
            <a:off x="6485644" y="1076157"/>
            <a:ext cx="2592371" cy="707886"/>
          </a:xfrm>
          <a:prstGeom prst="rect">
            <a:avLst/>
          </a:prstGeom>
          <a:solidFill>
            <a:schemeClr val="accent4">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p>
            <a:pPr algn="ctr"/>
            <a:r>
              <a:rPr lang="he-IL" sz="2000" b="1" dirty="0">
                <a:solidFill>
                  <a:schemeClr val="bg1"/>
                </a:solidFill>
              </a:rPr>
              <a:t>נצפה למצוא עדויות לשינוי רחב</a:t>
            </a:r>
          </a:p>
        </p:txBody>
      </p:sp>
      <p:sp>
        <p:nvSpPr>
          <p:cNvPr id="20" name="TextBox 19">
            <a:extLst>
              <a:ext uri="{FF2B5EF4-FFF2-40B4-BE49-F238E27FC236}">
                <a16:creationId xmlns:a16="http://schemas.microsoft.com/office/drawing/2014/main" id="{F81EAAA2-8C22-4AEC-AA63-2E1F8C76A3ED}"/>
              </a:ext>
            </a:extLst>
          </p:cNvPr>
          <p:cNvSpPr txBox="1"/>
          <p:nvPr/>
        </p:nvSpPr>
        <p:spPr>
          <a:xfrm>
            <a:off x="6485643" y="5456181"/>
            <a:ext cx="2592371" cy="707886"/>
          </a:xfrm>
          <a:prstGeom prst="rect">
            <a:avLst/>
          </a:prstGeom>
          <a:solidFill>
            <a:schemeClr val="accent4">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p>
            <a:pPr algn="ctr"/>
            <a:r>
              <a:rPr lang="he-IL" sz="2000" b="1" dirty="0">
                <a:solidFill>
                  <a:schemeClr val="bg1"/>
                </a:solidFill>
              </a:rPr>
              <a:t>נצפה למצוא עדויות לשינוי מסויים</a:t>
            </a:r>
          </a:p>
        </p:txBody>
      </p:sp>
      <p:sp>
        <p:nvSpPr>
          <p:cNvPr id="21" name="TextBox 20">
            <a:extLst>
              <a:ext uri="{FF2B5EF4-FFF2-40B4-BE49-F238E27FC236}">
                <a16:creationId xmlns:a16="http://schemas.microsoft.com/office/drawing/2014/main" id="{D2B64358-892C-47BC-88C1-4D8108120B2C}"/>
              </a:ext>
            </a:extLst>
          </p:cNvPr>
          <p:cNvSpPr txBox="1"/>
          <p:nvPr/>
        </p:nvSpPr>
        <p:spPr>
          <a:xfrm>
            <a:off x="2581835" y="253465"/>
            <a:ext cx="9328121" cy="584775"/>
          </a:xfrm>
          <a:prstGeom prst="rect">
            <a:avLst/>
          </a:prstGeom>
          <a:noFill/>
        </p:spPr>
        <p:txBody>
          <a:bodyPr wrap="square" rtlCol="1">
            <a:spAutoFit/>
          </a:bodyPr>
          <a:lstStyle/>
          <a:p>
            <a:r>
              <a:rPr lang="he-IL" sz="3200" b="1" dirty="0">
                <a:solidFill>
                  <a:srgbClr val="6489C6"/>
                </a:solidFill>
              </a:rPr>
              <a:t>השערות המחקר: תהליך השינוי במחלקות</a:t>
            </a:r>
            <a:endParaRPr lang="he-IL" sz="2200" b="1" dirty="0">
              <a:solidFill>
                <a:srgbClr val="6489C6"/>
              </a:solidFill>
            </a:endParaRPr>
          </a:p>
        </p:txBody>
      </p:sp>
      <p:sp>
        <p:nvSpPr>
          <p:cNvPr id="22"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26</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2780600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DB916-5B50-4BB4-A188-3C01EA90930A}"/>
              </a:ext>
            </a:extLst>
          </p:cNvPr>
          <p:cNvSpPr/>
          <p:nvPr/>
        </p:nvSpPr>
        <p:spPr>
          <a:xfrm>
            <a:off x="10209232" y="2896776"/>
            <a:ext cx="1781663" cy="1470582"/>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51329" tIns="51329" rIns="51329" bIns="51329" numCol="1" spcCol="1270" anchor="ctr" anchorCtr="0">
            <a:noAutofit/>
          </a:bodyPr>
          <a:lstStyle/>
          <a:p>
            <a:pPr algn="ctr" defTabSz="800100">
              <a:lnSpc>
                <a:spcPct val="90000"/>
              </a:lnSpc>
              <a:spcBef>
                <a:spcPct val="0"/>
              </a:spcBef>
              <a:spcAft>
                <a:spcPct val="35000"/>
              </a:spcAft>
            </a:pPr>
            <a:r>
              <a:rPr lang="he-IL" sz="2000" dirty="0">
                <a:solidFill>
                  <a:schemeClr val="dk1"/>
                </a:solidFill>
              </a:rPr>
              <a:t>הטמעת מערך תפעולי ותפיסת עבודה</a:t>
            </a:r>
          </a:p>
        </p:txBody>
      </p:sp>
      <p:sp>
        <p:nvSpPr>
          <p:cNvPr id="3" name="Rectangle: Rounded Corners 2">
            <a:extLst>
              <a:ext uri="{FF2B5EF4-FFF2-40B4-BE49-F238E27FC236}">
                <a16:creationId xmlns:a16="http://schemas.microsoft.com/office/drawing/2014/main" id="{0B0E5111-CCF8-4703-AF9A-27AE1E703060}"/>
              </a:ext>
            </a:extLst>
          </p:cNvPr>
          <p:cNvSpPr/>
          <p:nvPr/>
        </p:nvSpPr>
        <p:spPr>
          <a:xfrm>
            <a:off x="6334817" y="1638690"/>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0751" tIns="50751" rIns="50751" bIns="50751"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ותפיסת תפקיד העו"ס בקרב בעלי התפקידים במערכי "נושמים" ו"עוצמה"</a:t>
            </a:r>
          </a:p>
        </p:txBody>
      </p:sp>
      <p:sp>
        <p:nvSpPr>
          <p:cNvPr id="19" name="Rectangle: Rounded Corners 18">
            <a:extLst>
              <a:ext uri="{FF2B5EF4-FFF2-40B4-BE49-F238E27FC236}">
                <a16:creationId xmlns:a16="http://schemas.microsoft.com/office/drawing/2014/main" id="{7301FADE-D8B9-4352-BAB5-0A3355F928FC}"/>
              </a:ext>
            </a:extLst>
          </p:cNvPr>
          <p:cNvSpPr/>
          <p:nvPr/>
        </p:nvSpPr>
        <p:spPr>
          <a:xfrm>
            <a:off x="6334816" y="4154861"/>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rot="0" spcFirstLastPara="0" vertOverflow="overflow" horzOverflow="overflow" vert="horz" wrap="square" lIns="50751" tIns="50751" rIns="50751" bIns="50751"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יישום התפיסה בעבודה השוטפת עם המשפחות בתכנית תוך הימענות מפטרונות ושיפוטיות</a:t>
            </a:r>
          </a:p>
        </p:txBody>
      </p:sp>
      <p:cxnSp>
        <p:nvCxnSpPr>
          <p:cNvPr id="6" name="Straight Arrow Connector 5">
            <a:extLst>
              <a:ext uri="{FF2B5EF4-FFF2-40B4-BE49-F238E27FC236}">
                <a16:creationId xmlns:a16="http://schemas.microsoft.com/office/drawing/2014/main" id="{73EAAD14-4BB4-4699-8C0C-766650E6E5F3}"/>
              </a:ext>
            </a:extLst>
          </p:cNvPr>
          <p:cNvCxnSpPr>
            <a:stCxn id="2" idx="1"/>
            <a:endCxn id="3" idx="3"/>
          </p:cNvCxnSpPr>
          <p:nvPr/>
        </p:nvCxnSpPr>
        <p:spPr>
          <a:xfrm flipH="1" flipV="1">
            <a:off x="9228846" y="2373982"/>
            <a:ext cx="980386" cy="1258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AA9EDC-87F8-40DB-A97B-968E76D3329A}"/>
              </a:ext>
            </a:extLst>
          </p:cNvPr>
          <p:cNvCxnSpPr>
            <a:stCxn id="2" idx="1"/>
            <a:endCxn id="19" idx="3"/>
          </p:cNvCxnSpPr>
          <p:nvPr/>
        </p:nvCxnSpPr>
        <p:spPr>
          <a:xfrm flipH="1">
            <a:off x="9228845" y="3632067"/>
            <a:ext cx="980387" cy="125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48F9B5-331C-4A17-A8E4-DF7FFD15A198}"/>
              </a:ext>
            </a:extLst>
          </p:cNvPr>
          <p:cNvSpPr txBox="1"/>
          <p:nvPr/>
        </p:nvSpPr>
        <p:spPr>
          <a:xfrm>
            <a:off x="5335575" y="3358059"/>
            <a:ext cx="1465863" cy="707886"/>
          </a:xfrm>
          <a:prstGeom prst="rect">
            <a:avLst/>
          </a:prstGeom>
          <a:noFill/>
          <a:ln>
            <a:noFill/>
          </a:ln>
        </p:spPr>
        <p:txBody>
          <a:bodyPr wrap="square" rtlCol="1">
            <a:spAutoFit/>
          </a:bodyPr>
          <a:lstStyle/>
          <a:p>
            <a:pPr algn="ctr"/>
            <a:r>
              <a:rPr lang="he-IL" sz="2000" dirty="0"/>
              <a:t>יצירת סוכני שינוי</a:t>
            </a:r>
          </a:p>
        </p:txBody>
      </p:sp>
      <p:sp>
        <p:nvSpPr>
          <p:cNvPr id="26" name="Rectangle: Rounded Corners 25">
            <a:extLst>
              <a:ext uri="{FF2B5EF4-FFF2-40B4-BE49-F238E27FC236}">
                <a16:creationId xmlns:a16="http://schemas.microsoft.com/office/drawing/2014/main" id="{4AFD1854-911D-4911-A1B1-62E90188DDF2}"/>
              </a:ext>
            </a:extLst>
          </p:cNvPr>
          <p:cNvSpPr/>
          <p:nvPr/>
        </p:nvSpPr>
        <p:spPr>
          <a:xfrm>
            <a:off x="3038575" y="2635379"/>
            <a:ext cx="13574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43040" tIns="43040" rIns="43040" bIns="43040" numCol="1" spcCol="1270" anchor="ctr" anchorCtr="0">
            <a:noAutofit/>
          </a:bodyPr>
          <a:lstStyle/>
          <a:p>
            <a:pPr algn="ctr" defTabSz="800100">
              <a:lnSpc>
                <a:spcPct val="90000"/>
              </a:lnSpc>
              <a:spcBef>
                <a:spcPct val="0"/>
              </a:spcBef>
              <a:spcAft>
                <a:spcPct val="35000"/>
              </a:spcAft>
            </a:pPr>
            <a:r>
              <a:rPr lang="he-IL" sz="2000" dirty="0">
                <a:solidFill>
                  <a:schemeClr val="dk1"/>
                </a:solidFill>
              </a:rPr>
              <a:t>חלחול הכלים והגישה לכלל חברי הצוות השכונתי</a:t>
            </a:r>
          </a:p>
        </p:txBody>
      </p:sp>
      <p:cxnSp>
        <p:nvCxnSpPr>
          <p:cNvPr id="38" name="Straight Connector 37">
            <a:extLst>
              <a:ext uri="{FF2B5EF4-FFF2-40B4-BE49-F238E27FC236}">
                <a16:creationId xmlns:a16="http://schemas.microsoft.com/office/drawing/2014/main" id="{29798FB4-C8F8-4E73-A565-47FD15868608}"/>
              </a:ext>
            </a:extLst>
          </p:cNvPr>
          <p:cNvCxnSpPr>
            <a:cxnSpLocks/>
            <a:stCxn id="3" idx="1"/>
          </p:cNvCxnSpPr>
          <p:nvPr/>
        </p:nvCxnSpPr>
        <p:spPr>
          <a:xfrm flipH="1">
            <a:off x="5335575" y="2373982"/>
            <a:ext cx="999242" cy="1258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F8D69B-C115-450C-922B-805423C97929}"/>
              </a:ext>
            </a:extLst>
          </p:cNvPr>
          <p:cNvCxnSpPr>
            <a:cxnSpLocks/>
            <a:stCxn id="19" idx="1"/>
          </p:cNvCxnSpPr>
          <p:nvPr/>
        </p:nvCxnSpPr>
        <p:spPr>
          <a:xfrm flipH="1" flipV="1">
            <a:off x="5335575" y="3632067"/>
            <a:ext cx="999241" cy="1258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AC3C72C-1DE3-4AAB-A80E-6ADBF0AFC2A9}"/>
              </a:ext>
            </a:extLst>
          </p:cNvPr>
          <p:cNvCxnSpPr>
            <a:cxnSpLocks/>
            <a:endCxn id="26" idx="3"/>
          </p:cNvCxnSpPr>
          <p:nvPr/>
        </p:nvCxnSpPr>
        <p:spPr>
          <a:xfrm flipH="1">
            <a:off x="4396038" y="3632067"/>
            <a:ext cx="9395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79FCEFCD-6E0B-4EE6-8C63-E36CF6316E30}"/>
              </a:ext>
            </a:extLst>
          </p:cNvPr>
          <p:cNvSpPr/>
          <p:nvPr/>
        </p:nvSpPr>
        <p:spPr>
          <a:xfrm>
            <a:off x="306604" y="1537157"/>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9714" tIns="49714" rIns="49714" bIns="49714"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ותפקיד העו"ס והרחבת הידע והכלים בקרב כלל חברי הצוות השכונתי</a:t>
            </a:r>
          </a:p>
        </p:txBody>
      </p:sp>
      <p:sp>
        <p:nvSpPr>
          <p:cNvPr id="57" name="Rectangle: Rounded Corners 56">
            <a:extLst>
              <a:ext uri="{FF2B5EF4-FFF2-40B4-BE49-F238E27FC236}">
                <a16:creationId xmlns:a16="http://schemas.microsoft.com/office/drawing/2014/main" id="{B7074D47-A9A1-43E1-B708-3759F7160859}"/>
              </a:ext>
            </a:extLst>
          </p:cNvPr>
          <p:cNvSpPr/>
          <p:nvPr/>
        </p:nvSpPr>
        <p:spPr>
          <a:xfrm>
            <a:off x="298596" y="3733600"/>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rot="0" spcFirstLastPara="0" vertOverflow="overflow" horzOverflow="overflow" vert="horz" wrap="square" lIns="49714" tIns="49714" rIns="49714" bIns="49714"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יצירת מנגנוני תכלול ושיתוף פעולה בצוות השכונתי ובמחלקה</a:t>
            </a:r>
          </a:p>
        </p:txBody>
      </p:sp>
      <p:cxnSp>
        <p:nvCxnSpPr>
          <p:cNvPr id="64" name="Straight Arrow Connector 63">
            <a:extLst>
              <a:ext uri="{FF2B5EF4-FFF2-40B4-BE49-F238E27FC236}">
                <a16:creationId xmlns:a16="http://schemas.microsoft.com/office/drawing/2014/main" id="{2237812C-84B1-49C8-840F-E80BCFC5F318}"/>
              </a:ext>
            </a:extLst>
          </p:cNvPr>
          <p:cNvCxnSpPr>
            <a:stCxn id="26" idx="1"/>
            <a:endCxn id="56" idx="3"/>
          </p:cNvCxnSpPr>
          <p:nvPr/>
        </p:nvCxnSpPr>
        <p:spPr>
          <a:xfrm flipH="1" flipV="1">
            <a:off x="2088267" y="2533845"/>
            <a:ext cx="950308" cy="1098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9BC91D-FC1C-4975-B684-B03CF367604B}"/>
              </a:ext>
            </a:extLst>
          </p:cNvPr>
          <p:cNvCxnSpPr>
            <a:stCxn id="26" idx="1"/>
            <a:endCxn id="57" idx="3"/>
          </p:cNvCxnSpPr>
          <p:nvPr/>
        </p:nvCxnSpPr>
        <p:spPr>
          <a:xfrm flipH="1">
            <a:off x="2080259" y="3632067"/>
            <a:ext cx="958316" cy="1098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D56F097-B489-44F9-AD7D-5793C6A13098}"/>
              </a:ext>
            </a:extLst>
          </p:cNvPr>
          <p:cNvSpPr txBox="1"/>
          <p:nvPr/>
        </p:nvSpPr>
        <p:spPr>
          <a:xfrm>
            <a:off x="6485644" y="1076157"/>
            <a:ext cx="2592371" cy="707886"/>
          </a:xfrm>
          <a:prstGeom prst="rect">
            <a:avLst/>
          </a:prstGeom>
          <a:solidFill>
            <a:schemeClr val="accent4">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p>
            <a:pPr algn="ctr"/>
            <a:r>
              <a:rPr lang="he-IL" sz="2000" b="1" dirty="0">
                <a:solidFill>
                  <a:schemeClr val="bg1"/>
                </a:solidFill>
              </a:rPr>
              <a:t>נצפה למצוא עדויות לשינוי רחב</a:t>
            </a:r>
          </a:p>
        </p:txBody>
      </p:sp>
      <p:sp>
        <p:nvSpPr>
          <p:cNvPr id="20" name="TextBox 19">
            <a:extLst>
              <a:ext uri="{FF2B5EF4-FFF2-40B4-BE49-F238E27FC236}">
                <a16:creationId xmlns:a16="http://schemas.microsoft.com/office/drawing/2014/main" id="{F81EAAA2-8C22-4AEC-AA63-2E1F8C76A3ED}"/>
              </a:ext>
            </a:extLst>
          </p:cNvPr>
          <p:cNvSpPr txBox="1"/>
          <p:nvPr/>
        </p:nvSpPr>
        <p:spPr>
          <a:xfrm>
            <a:off x="6485643" y="5456181"/>
            <a:ext cx="2592371" cy="707886"/>
          </a:xfrm>
          <a:prstGeom prst="rect">
            <a:avLst/>
          </a:prstGeom>
          <a:solidFill>
            <a:schemeClr val="accent4">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p>
            <a:pPr algn="ctr"/>
            <a:r>
              <a:rPr lang="he-IL" sz="2000" b="1" dirty="0">
                <a:solidFill>
                  <a:schemeClr val="bg1"/>
                </a:solidFill>
              </a:rPr>
              <a:t>נצפה למצוא עדויות לשינוי מסויים</a:t>
            </a:r>
          </a:p>
        </p:txBody>
      </p:sp>
      <p:sp>
        <p:nvSpPr>
          <p:cNvPr id="21" name="TextBox 20">
            <a:extLst>
              <a:ext uri="{FF2B5EF4-FFF2-40B4-BE49-F238E27FC236}">
                <a16:creationId xmlns:a16="http://schemas.microsoft.com/office/drawing/2014/main" id="{0E4EDEE7-3F37-4B76-8B5D-FCAD92C8DEAF}"/>
              </a:ext>
            </a:extLst>
          </p:cNvPr>
          <p:cNvSpPr txBox="1"/>
          <p:nvPr/>
        </p:nvSpPr>
        <p:spPr>
          <a:xfrm>
            <a:off x="2356725" y="2021127"/>
            <a:ext cx="2721161" cy="707886"/>
          </a:xfrm>
          <a:prstGeom prst="rect">
            <a:avLst/>
          </a:prstGeom>
          <a:solidFill>
            <a:schemeClr val="accent5">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defPPr>
              <a:defRPr lang="he-IL"/>
            </a:defPPr>
            <a:lvl1pPr algn="ctr">
              <a:defRPr sz="2000" b="1">
                <a:solidFill>
                  <a:schemeClr val="bg1"/>
                </a:solidFill>
              </a:defRPr>
            </a:lvl1pPr>
          </a:lstStyle>
          <a:p>
            <a:r>
              <a:rPr lang="he-IL" dirty="0"/>
              <a:t>נצפה למצוא עדויות לניצני שינוי</a:t>
            </a:r>
          </a:p>
        </p:txBody>
      </p:sp>
      <p:pic>
        <p:nvPicPr>
          <p:cNvPr id="22" name="Picture 21">
            <a:extLst>
              <a:ext uri="{FF2B5EF4-FFF2-40B4-BE49-F238E27FC236}">
                <a16:creationId xmlns:a16="http://schemas.microsoft.com/office/drawing/2014/main" id="{D5DC465A-02F0-40F4-AF54-0899475FB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3866" y="1005712"/>
            <a:ext cx="1015924" cy="941423"/>
          </a:xfrm>
          <a:prstGeom prst="rect">
            <a:avLst/>
          </a:prstGeom>
        </p:spPr>
      </p:pic>
      <p:sp>
        <p:nvSpPr>
          <p:cNvPr id="23" name="TextBox 22">
            <a:extLst>
              <a:ext uri="{FF2B5EF4-FFF2-40B4-BE49-F238E27FC236}">
                <a16:creationId xmlns:a16="http://schemas.microsoft.com/office/drawing/2014/main" id="{D2B64358-892C-47BC-88C1-4D8108120B2C}"/>
              </a:ext>
            </a:extLst>
          </p:cNvPr>
          <p:cNvSpPr txBox="1"/>
          <p:nvPr/>
        </p:nvSpPr>
        <p:spPr>
          <a:xfrm>
            <a:off x="2716306" y="253465"/>
            <a:ext cx="9193650" cy="584775"/>
          </a:xfrm>
          <a:prstGeom prst="rect">
            <a:avLst/>
          </a:prstGeom>
          <a:noFill/>
        </p:spPr>
        <p:txBody>
          <a:bodyPr wrap="square" rtlCol="1">
            <a:spAutoFit/>
          </a:bodyPr>
          <a:lstStyle/>
          <a:p>
            <a:r>
              <a:rPr lang="he-IL" sz="3200" b="1" dirty="0">
                <a:solidFill>
                  <a:srgbClr val="6489C6"/>
                </a:solidFill>
              </a:rPr>
              <a:t>השערות המחקר: תהליך השינוי במחלקות</a:t>
            </a:r>
            <a:endParaRPr lang="he-IL" sz="2200" b="1" dirty="0">
              <a:solidFill>
                <a:srgbClr val="6489C6"/>
              </a:solidFill>
            </a:endParaRPr>
          </a:p>
        </p:txBody>
      </p:sp>
      <p:sp>
        <p:nvSpPr>
          <p:cNvPr id="24"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27</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153899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4C8C8A-9C57-4296-B135-143F6F930589}"/>
              </a:ext>
            </a:extLst>
          </p:cNvPr>
          <p:cNvSpPr txBox="1"/>
          <p:nvPr/>
        </p:nvSpPr>
        <p:spPr>
          <a:xfrm>
            <a:off x="394449" y="1608133"/>
            <a:ext cx="11390878" cy="3816429"/>
          </a:xfrm>
          <a:prstGeom prst="rect">
            <a:avLst/>
          </a:prstGeom>
          <a:solidFill>
            <a:schemeClr val="bg1">
              <a:lumMod val="95000"/>
            </a:schemeClr>
          </a:solidFill>
          <a:ln>
            <a:noFill/>
          </a:ln>
          <a:effectLst/>
        </p:spPr>
        <p:txBody>
          <a:bodyPr wrap="square" rtlCol="1">
            <a:spAutoFit/>
          </a:bodyPr>
          <a:lstStyle>
            <a:defPPr>
              <a:defRPr lang="he-IL"/>
            </a:defPPr>
            <a:lvl1pPr marL="285750" lvl="0" indent="-285750">
              <a:buFont typeface="Wingdings" panose="05000000000000000000" pitchFamily="2" charset="2"/>
              <a:buChar char="q"/>
              <a:defRPr i="1">
                <a:solidFill>
                  <a:srgbClr val="FF0000"/>
                </a:solidFill>
              </a:defRPr>
            </a:lvl1pPr>
          </a:lstStyle>
          <a:p>
            <a:r>
              <a:rPr lang="he-IL" sz="2200" b="1" dirty="0">
                <a:solidFill>
                  <a:srgbClr val="00B050"/>
                </a:solidFill>
              </a:rPr>
              <a:t>"תפיסת העוני התחדדה. עוני יותר מבני, מיוצר בידי החברה והממשלה. זו אחריות של כולנו. </a:t>
            </a:r>
            <a:r>
              <a:rPr lang="en-US" sz="2200" b="1" dirty="0">
                <a:solidFill>
                  <a:srgbClr val="00B050"/>
                </a:solidFill>
              </a:rPr>
              <a:t/>
            </a:r>
            <a:br>
              <a:rPr lang="en-US" sz="2200" b="1" dirty="0">
                <a:solidFill>
                  <a:srgbClr val="00B050"/>
                </a:solidFill>
              </a:rPr>
            </a:br>
            <a:r>
              <a:rPr lang="he-IL" sz="2200" b="1" dirty="0">
                <a:solidFill>
                  <a:srgbClr val="00B050"/>
                </a:solidFill>
              </a:rPr>
              <a:t>יחידים בעלי כוחות יכולים לפרוץ את החומה ולהתקדם, ואילו הרוב נזקקים לעזרה, לשינוי חקיקה, להזדמנויות..." </a:t>
            </a:r>
            <a:r>
              <a:rPr lang="he-IL" sz="2200" b="1" i="0" dirty="0">
                <a:solidFill>
                  <a:srgbClr val="00B050"/>
                </a:solidFill>
              </a:rPr>
              <a:t>(עו"ס משפחה-נושמים)</a:t>
            </a:r>
          </a:p>
          <a:p>
            <a:endParaRPr lang="he-IL" sz="2200" b="1" i="0" dirty="0">
              <a:solidFill>
                <a:srgbClr val="00B050"/>
              </a:solidFill>
            </a:endParaRPr>
          </a:p>
          <a:p>
            <a:r>
              <a:rPr lang="he-IL" sz="2200" b="1" dirty="0">
                <a:solidFill>
                  <a:srgbClr val="00B050"/>
                </a:solidFill>
              </a:rPr>
              <a:t>"המשפחה מנווטת. הולכים אתה...אני מקפידה על גמישות, היות שהמשפחה היא מומחית לחייה שלה..." </a:t>
            </a:r>
            <a:r>
              <a:rPr lang="he-IL" sz="2200" b="1" i="0" dirty="0">
                <a:solidFill>
                  <a:srgbClr val="00B050"/>
                </a:solidFill>
              </a:rPr>
              <a:t>(עו"ס משפחה-נושמים)</a:t>
            </a:r>
            <a:endParaRPr lang="he-IL" sz="2200" b="1" dirty="0">
              <a:solidFill>
                <a:srgbClr val="00B050"/>
              </a:solidFill>
            </a:endParaRPr>
          </a:p>
          <a:p>
            <a:endParaRPr lang="he-IL" sz="2200" dirty="0"/>
          </a:p>
          <a:p>
            <a:pPr lvl="0">
              <a:defRPr/>
            </a:pPr>
            <a:r>
              <a:rPr lang="he-IL" sz="2200" b="1" dirty="0">
                <a:solidFill>
                  <a:srgbClr val="00B050"/>
                </a:solidFill>
              </a:rPr>
              <a:t>"זה תהליך ארוך טווח. מדייקים אותו. עובדים על הממשקים. יוצרים תפיסה של מנהל מקרה" </a:t>
            </a:r>
            <a:r>
              <a:rPr lang="he-IL" sz="2200" b="1" i="0" dirty="0">
                <a:solidFill>
                  <a:srgbClr val="00B050"/>
                </a:solidFill>
              </a:rPr>
              <a:t>(עוס משפחה-נושמים)</a:t>
            </a:r>
          </a:p>
          <a:p>
            <a:pPr lvl="0">
              <a:defRPr/>
            </a:pPr>
            <a:endParaRPr lang="he-IL" sz="2200" b="1" i="0" dirty="0">
              <a:solidFill>
                <a:srgbClr val="00B050"/>
              </a:solidFill>
            </a:endParaRPr>
          </a:p>
          <a:p>
            <a:pPr>
              <a:defRPr/>
            </a:pPr>
            <a:r>
              <a:rPr lang="he-IL" sz="2200" b="1" dirty="0">
                <a:solidFill>
                  <a:srgbClr val="00B050"/>
                </a:solidFill>
              </a:rPr>
              <a:t>"חל מיסוד. התפקיד בהיר יותר. יש הכרה במומחיות, בייחוד, באיכות, בידע" </a:t>
            </a:r>
            <a:r>
              <a:rPr lang="he-IL" sz="2200" b="1" i="0" dirty="0">
                <a:solidFill>
                  <a:srgbClr val="00B050"/>
                </a:solidFill>
              </a:rPr>
              <a:t>(עו"ס משפחה-נושמים)</a:t>
            </a:r>
          </a:p>
        </p:txBody>
      </p:sp>
      <p:sp>
        <p:nvSpPr>
          <p:cNvPr id="5" name="TextBox 4">
            <a:extLst>
              <a:ext uri="{FF2B5EF4-FFF2-40B4-BE49-F238E27FC236}">
                <a16:creationId xmlns:a16="http://schemas.microsoft.com/office/drawing/2014/main" id="{D2B64358-892C-47BC-88C1-4D8108120B2C}"/>
              </a:ext>
            </a:extLst>
          </p:cNvPr>
          <p:cNvSpPr txBox="1"/>
          <p:nvPr/>
        </p:nvSpPr>
        <p:spPr>
          <a:xfrm>
            <a:off x="1939895" y="253465"/>
            <a:ext cx="9970061" cy="1146468"/>
          </a:xfrm>
          <a:prstGeom prst="rect">
            <a:avLst/>
          </a:prstGeom>
          <a:noFill/>
        </p:spPr>
        <p:txBody>
          <a:bodyPr wrap="square" rtlCol="1">
            <a:spAutoFit/>
          </a:bodyPr>
          <a:lstStyle/>
          <a:p>
            <a:pPr lvl="0" defTabSz="412740" hangingPunct="0">
              <a:defRPr/>
            </a:pPr>
            <a:r>
              <a:rPr lang="he-IL" sz="3200" b="1" dirty="0">
                <a:solidFill>
                  <a:srgbClr val="6489C6"/>
                </a:solidFill>
              </a:rPr>
              <a:t>תפיסת העוני ותפקיד </a:t>
            </a:r>
            <a:r>
              <a:rPr lang="he-IL" sz="3200" b="1" dirty="0" err="1">
                <a:solidFill>
                  <a:srgbClr val="6489C6"/>
                </a:solidFill>
              </a:rPr>
              <a:t>העו"ס</a:t>
            </a:r>
            <a:r>
              <a:rPr lang="he-IL" sz="3200" b="1" dirty="0">
                <a:solidFill>
                  <a:srgbClr val="6489C6"/>
                </a:solidFill>
              </a:rPr>
              <a:t> של צוותי המערכים: </a:t>
            </a:r>
          </a:p>
          <a:p>
            <a:pPr lvl="0" defTabSz="412740" hangingPunct="0">
              <a:spcBef>
                <a:spcPts val="1500"/>
              </a:spcBef>
              <a:defRPr/>
            </a:pPr>
            <a:r>
              <a:rPr lang="he-IL" sz="2400" b="1" dirty="0">
                <a:solidFill>
                  <a:srgbClr val="6489C6"/>
                </a:solidFill>
              </a:rPr>
              <a:t>ציטוטים נבחרים מהמחקר האיכותני ברשויות</a:t>
            </a:r>
            <a:endParaRPr lang="en-GB" sz="2400" b="1" dirty="0">
              <a:solidFill>
                <a:srgbClr val="6489C6"/>
              </a:solidFill>
            </a:endParaRPr>
          </a:p>
        </p:txBody>
      </p:sp>
      <p:sp>
        <p:nvSpPr>
          <p:cNvPr id="6"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28</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191567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DB916-5B50-4BB4-A188-3C01EA90930A}"/>
              </a:ext>
            </a:extLst>
          </p:cNvPr>
          <p:cNvSpPr/>
          <p:nvPr/>
        </p:nvSpPr>
        <p:spPr>
          <a:xfrm>
            <a:off x="10209232" y="2896776"/>
            <a:ext cx="1781663" cy="1470582"/>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51329" tIns="51329" rIns="51329" bIns="51329" numCol="1" spcCol="1270" anchor="ctr" anchorCtr="0">
            <a:noAutofit/>
          </a:bodyPr>
          <a:lstStyle/>
          <a:p>
            <a:pPr algn="ctr" defTabSz="800100">
              <a:lnSpc>
                <a:spcPct val="90000"/>
              </a:lnSpc>
              <a:spcBef>
                <a:spcPct val="0"/>
              </a:spcBef>
              <a:spcAft>
                <a:spcPct val="35000"/>
              </a:spcAft>
            </a:pPr>
            <a:r>
              <a:rPr lang="he-IL" sz="2000" dirty="0">
                <a:solidFill>
                  <a:schemeClr val="dk1"/>
                </a:solidFill>
              </a:rPr>
              <a:t>הטמעת מערך תפעולי ותפיסת עבודה</a:t>
            </a:r>
          </a:p>
        </p:txBody>
      </p:sp>
      <p:sp>
        <p:nvSpPr>
          <p:cNvPr id="3" name="Rectangle: Rounded Corners 2">
            <a:extLst>
              <a:ext uri="{FF2B5EF4-FFF2-40B4-BE49-F238E27FC236}">
                <a16:creationId xmlns:a16="http://schemas.microsoft.com/office/drawing/2014/main" id="{0B0E5111-CCF8-4703-AF9A-27AE1E703060}"/>
              </a:ext>
            </a:extLst>
          </p:cNvPr>
          <p:cNvSpPr/>
          <p:nvPr/>
        </p:nvSpPr>
        <p:spPr>
          <a:xfrm>
            <a:off x="6334817" y="1638690"/>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0751" tIns="50751" rIns="50751" bIns="50751"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ותפיסת תפקיד העו"ס בקרב בעלי התפקידים במערכי "נושמים" ו"עוצמה"</a:t>
            </a:r>
          </a:p>
        </p:txBody>
      </p:sp>
      <p:sp>
        <p:nvSpPr>
          <p:cNvPr id="19" name="Rectangle: Rounded Corners 18">
            <a:extLst>
              <a:ext uri="{FF2B5EF4-FFF2-40B4-BE49-F238E27FC236}">
                <a16:creationId xmlns:a16="http://schemas.microsoft.com/office/drawing/2014/main" id="{7301FADE-D8B9-4352-BAB5-0A3355F928FC}"/>
              </a:ext>
            </a:extLst>
          </p:cNvPr>
          <p:cNvSpPr/>
          <p:nvPr/>
        </p:nvSpPr>
        <p:spPr>
          <a:xfrm>
            <a:off x="6334816" y="4154861"/>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rot="0" spcFirstLastPara="0" vertOverflow="overflow" horzOverflow="overflow" vert="horz" wrap="square" lIns="50751" tIns="50751" rIns="50751" bIns="50751"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יישום התפיסה בעבודה השוטפת עם המשפחות בתכנית תוך הימענות מפטרונות ושיפוטיות</a:t>
            </a:r>
          </a:p>
        </p:txBody>
      </p:sp>
      <p:cxnSp>
        <p:nvCxnSpPr>
          <p:cNvPr id="6" name="Straight Arrow Connector 5">
            <a:extLst>
              <a:ext uri="{FF2B5EF4-FFF2-40B4-BE49-F238E27FC236}">
                <a16:creationId xmlns:a16="http://schemas.microsoft.com/office/drawing/2014/main" id="{73EAAD14-4BB4-4699-8C0C-766650E6E5F3}"/>
              </a:ext>
            </a:extLst>
          </p:cNvPr>
          <p:cNvCxnSpPr>
            <a:stCxn id="2" idx="1"/>
            <a:endCxn id="3" idx="3"/>
          </p:cNvCxnSpPr>
          <p:nvPr/>
        </p:nvCxnSpPr>
        <p:spPr>
          <a:xfrm flipH="1" flipV="1">
            <a:off x="9228846" y="2373982"/>
            <a:ext cx="980386" cy="1258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AA9EDC-87F8-40DB-A97B-968E76D3329A}"/>
              </a:ext>
            </a:extLst>
          </p:cNvPr>
          <p:cNvCxnSpPr>
            <a:stCxn id="2" idx="1"/>
            <a:endCxn id="19" idx="3"/>
          </p:cNvCxnSpPr>
          <p:nvPr/>
        </p:nvCxnSpPr>
        <p:spPr>
          <a:xfrm flipH="1">
            <a:off x="9228845" y="3632067"/>
            <a:ext cx="980387" cy="125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48F9B5-331C-4A17-A8E4-DF7FFD15A198}"/>
              </a:ext>
            </a:extLst>
          </p:cNvPr>
          <p:cNvSpPr txBox="1"/>
          <p:nvPr/>
        </p:nvSpPr>
        <p:spPr>
          <a:xfrm>
            <a:off x="5335575" y="3358059"/>
            <a:ext cx="1465863" cy="707886"/>
          </a:xfrm>
          <a:prstGeom prst="rect">
            <a:avLst/>
          </a:prstGeom>
          <a:noFill/>
          <a:ln>
            <a:noFill/>
          </a:ln>
        </p:spPr>
        <p:txBody>
          <a:bodyPr wrap="square" rtlCol="1">
            <a:spAutoFit/>
          </a:bodyPr>
          <a:lstStyle/>
          <a:p>
            <a:pPr algn="ctr"/>
            <a:r>
              <a:rPr lang="he-IL" sz="2000" dirty="0"/>
              <a:t>יצירת סוכני שינוי</a:t>
            </a:r>
          </a:p>
        </p:txBody>
      </p:sp>
      <p:sp>
        <p:nvSpPr>
          <p:cNvPr id="26" name="Rectangle: Rounded Corners 25">
            <a:extLst>
              <a:ext uri="{FF2B5EF4-FFF2-40B4-BE49-F238E27FC236}">
                <a16:creationId xmlns:a16="http://schemas.microsoft.com/office/drawing/2014/main" id="{4AFD1854-911D-4911-A1B1-62E90188DDF2}"/>
              </a:ext>
            </a:extLst>
          </p:cNvPr>
          <p:cNvSpPr/>
          <p:nvPr/>
        </p:nvSpPr>
        <p:spPr>
          <a:xfrm>
            <a:off x="3038575" y="2635379"/>
            <a:ext cx="13574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43040" tIns="43040" rIns="43040" bIns="43040" numCol="1" spcCol="1270" anchor="ctr" anchorCtr="0">
            <a:noAutofit/>
          </a:bodyPr>
          <a:lstStyle/>
          <a:p>
            <a:pPr algn="ctr" defTabSz="800100">
              <a:lnSpc>
                <a:spcPct val="90000"/>
              </a:lnSpc>
              <a:spcBef>
                <a:spcPct val="0"/>
              </a:spcBef>
              <a:spcAft>
                <a:spcPct val="35000"/>
              </a:spcAft>
            </a:pPr>
            <a:r>
              <a:rPr lang="he-IL" sz="2000" dirty="0">
                <a:solidFill>
                  <a:schemeClr val="dk1"/>
                </a:solidFill>
              </a:rPr>
              <a:t>חלחול הכלים והגישה לכלל חברי הצוות השכונתי</a:t>
            </a:r>
          </a:p>
        </p:txBody>
      </p:sp>
      <p:cxnSp>
        <p:nvCxnSpPr>
          <p:cNvPr id="38" name="Straight Connector 37">
            <a:extLst>
              <a:ext uri="{FF2B5EF4-FFF2-40B4-BE49-F238E27FC236}">
                <a16:creationId xmlns:a16="http://schemas.microsoft.com/office/drawing/2014/main" id="{29798FB4-C8F8-4E73-A565-47FD15868608}"/>
              </a:ext>
            </a:extLst>
          </p:cNvPr>
          <p:cNvCxnSpPr>
            <a:cxnSpLocks/>
            <a:stCxn id="3" idx="1"/>
          </p:cNvCxnSpPr>
          <p:nvPr/>
        </p:nvCxnSpPr>
        <p:spPr>
          <a:xfrm flipH="1">
            <a:off x="5335575" y="2373982"/>
            <a:ext cx="999242" cy="1258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F8D69B-C115-450C-922B-805423C97929}"/>
              </a:ext>
            </a:extLst>
          </p:cNvPr>
          <p:cNvCxnSpPr>
            <a:cxnSpLocks/>
            <a:stCxn id="19" idx="1"/>
          </p:cNvCxnSpPr>
          <p:nvPr/>
        </p:nvCxnSpPr>
        <p:spPr>
          <a:xfrm flipH="1" flipV="1">
            <a:off x="5335575" y="3632067"/>
            <a:ext cx="999241" cy="1258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AC3C72C-1DE3-4AAB-A80E-6ADBF0AFC2A9}"/>
              </a:ext>
            </a:extLst>
          </p:cNvPr>
          <p:cNvCxnSpPr>
            <a:cxnSpLocks/>
            <a:endCxn id="26" idx="3"/>
          </p:cNvCxnSpPr>
          <p:nvPr/>
        </p:nvCxnSpPr>
        <p:spPr>
          <a:xfrm flipH="1">
            <a:off x="4396038" y="3632067"/>
            <a:ext cx="9395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79FCEFCD-6E0B-4EE6-8C63-E36CF6316E30}"/>
              </a:ext>
            </a:extLst>
          </p:cNvPr>
          <p:cNvSpPr/>
          <p:nvPr/>
        </p:nvSpPr>
        <p:spPr>
          <a:xfrm>
            <a:off x="306604" y="1537157"/>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9714" tIns="49714" rIns="49714" bIns="49714"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ותפקיד העו"ס והרחבת הידע והכלים בקרב כלל חברי הצוות השכונתי</a:t>
            </a:r>
          </a:p>
        </p:txBody>
      </p:sp>
      <p:sp>
        <p:nvSpPr>
          <p:cNvPr id="57" name="Rectangle: Rounded Corners 56">
            <a:extLst>
              <a:ext uri="{FF2B5EF4-FFF2-40B4-BE49-F238E27FC236}">
                <a16:creationId xmlns:a16="http://schemas.microsoft.com/office/drawing/2014/main" id="{B7074D47-A9A1-43E1-B708-3759F7160859}"/>
              </a:ext>
            </a:extLst>
          </p:cNvPr>
          <p:cNvSpPr/>
          <p:nvPr/>
        </p:nvSpPr>
        <p:spPr>
          <a:xfrm>
            <a:off x="298596" y="3733600"/>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rot="0" spcFirstLastPara="0" vertOverflow="overflow" horzOverflow="overflow" vert="horz" wrap="square" lIns="49714" tIns="49714" rIns="49714" bIns="49714"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יצירת מנגנוני תכלול ושיתוף פעולה בצוות השכונתי ובמחלקה</a:t>
            </a:r>
          </a:p>
        </p:txBody>
      </p:sp>
      <p:cxnSp>
        <p:nvCxnSpPr>
          <p:cNvPr id="64" name="Straight Arrow Connector 63">
            <a:extLst>
              <a:ext uri="{FF2B5EF4-FFF2-40B4-BE49-F238E27FC236}">
                <a16:creationId xmlns:a16="http://schemas.microsoft.com/office/drawing/2014/main" id="{2237812C-84B1-49C8-840F-E80BCFC5F318}"/>
              </a:ext>
            </a:extLst>
          </p:cNvPr>
          <p:cNvCxnSpPr>
            <a:stCxn id="26" idx="1"/>
            <a:endCxn id="56" idx="3"/>
          </p:cNvCxnSpPr>
          <p:nvPr/>
        </p:nvCxnSpPr>
        <p:spPr>
          <a:xfrm flipH="1" flipV="1">
            <a:off x="2088267" y="2533845"/>
            <a:ext cx="950308" cy="1098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9BC91D-FC1C-4975-B684-B03CF367604B}"/>
              </a:ext>
            </a:extLst>
          </p:cNvPr>
          <p:cNvCxnSpPr>
            <a:stCxn id="26" idx="1"/>
            <a:endCxn id="57" idx="3"/>
          </p:cNvCxnSpPr>
          <p:nvPr/>
        </p:nvCxnSpPr>
        <p:spPr>
          <a:xfrm flipH="1">
            <a:off x="2080259" y="3632067"/>
            <a:ext cx="958316" cy="1098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D56F097-B489-44F9-AD7D-5793C6A13098}"/>
              </a:ext>
            </a:extLst>
          </p:cNvPr>
          <p:cNvSpPr txBox="1"/>
          <p:nvPr/>
        </p:nvSpPr>
        <p:spPr>
          <a:xfrm>
            <a:off x="6485644" y="1076157"/>
            <a:ext cx="2592371" cy="707886"/>
          </a:xfrm>
          <a:prstGeom prst="rect">
            <a:avLst/>
          </a:prstGeom>
          <a:solidFill>
            <a:schemeClr val="accent4">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p>
            <a:pPr algn="ctr"/>
            <a:r>
              <a:rPr lang="he-IL" sz="2000" b="1" dirty="0">
                <a:solidFill>
                  <a:schemeClr val="bg1"/>
                </a:solidFill>
              </a:rPr>
              <a:t>נצפה למצוא עדויות לשינוי רחב</a:t>
            </a:r>
          </a:p>
        </p:txBody>
      </p:sp>
      <p:sp>
        <p:nvSpPr>
          <p:cNvPr id="20" name="TextBox 19">
            <a:extLst>
              <a:ext uri="{FF2B5EF4-FFF2-40B4-BE49-F238E27FC236}">
                <a16:creationId xmlns:a16="http://schemas.microsoft.com/office/drawing/2014/main" id="{F81EAAA2-8C22-4AEC-AA63-2E1F8C76A3ED}"/>
              </a:ext>
            </a:extLst>
          </p:cNvPr>
          <p:cNvSpPr txBox="1"/>
          <p:nvPr/>
        </p:nvSpPr>
        <p:spPr>
          <a:xfrm>
            <a:off x="6485643" y="5456181"/>
            <a:ext cx="2592371" cy="707886"/>
          </a:xfrm>
          <a:prstGeom prst="rect">
            <a:avLst/>
          </a:prstGeom>
          <a:solidFill>
            <a:schemeClr val="accent4">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p>
            <a:pPr algn="ctr"/>
            <a:r>
              <a:rPr lang="he-IL" sz="2000" b="1" dirty="0">
                <a:solidFill>
                  <a:schemeClr val="bg1"/>
                </a:solidFill>
              </a:rPr>
              <a:t>נצפה למצוא עדויות לשינוי מסויים</a:t>
            </a:r>
          </a:p>
        </p:txBody>
      </p:sp>
      <p:sp>
        <p:nvSpPr>
          <p:cNvPr id="21" name="TextBox 20">
            <a:extLst>
              <a:ext uri="{FF2B5EF4-FFF2-40B4-BE49-F238E27FC236}">
                <a16:creationId xmlns:a16="http://schemas.microsoft.com/office/drawing/2014/main" id="{0E4EDEE7-3F37-4B76-8B5D-FCAD92C8DEAF}"/>
              </a:ext>
            </a:extLst>
          </p:cNvPr>
          <p:cNvSpPr txBox="1"/>
          <p:nvPr/>
        </p:nvSpPr>
        <p:spPr>
          <a:xfrm>
            <a:off x="2356725" y="2021127"/>
            <a:ext cx="2721161" cy="707886"/>
          </a:xfrm>
          <a:prstGeom prst="rect">
            <a:avLst/>
          </a:prstGeom>
          <a:solidFill>
            <a:schemeClr val="accent5">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defPPr>
              <a:defRPr lang="he-IL"/>
            </a:defPPr>
            <a:lvl1pPr algn="ctr">
              <a:defRPr sz="2000" b="1">
                <a:solidFill>
                  <a:schemeClr val="bg1"/>
                </a:solidFill>
              </a:defRPr>
            </a:lvl1pPr>
          </a:lstStyle>
          <a:p>
            <a:r>
              <a:rPr lang="he-IL" dirty="0"/>
              <a:t>נצפה למצוא עדויות לניצני שינוי</a:t>
            </a:r>
          </a:p>
        </p:txBody>
      </p:sp>
      <p:pic>
        <p:nvPicPr>
          <p:cNvPr id="22" name="Picture 21">
            <a:extLst>
              <a:ext uri="{FF2B5EF4-FFF2-40B4-BE49-F238E27FC236}">
                <a16:creationId xmlns:a16="http://schemas.microsoft.com/office/drawing/2014/main" id="{D5DC465A-02F0-40F4-AF54-0899475FB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3866" y="1005712"/>
            <a:ext cx="1015924" cy="941423"/>
          </a:xfrm>
          <a:prstGeom prst="rect">
            <a:avLst/>
          </a:prstGeom>
        </p:spPr>
      </p:pic>
      <p:pic>
        <p:nvPicPr>
          <p:cNvPr id="25" name="Picture 24">
            <a:extLst>
              <a:ext uri="{FF2B5EF4-FFF2-40B4-BE49-F238E27FC236}">
                <a16:creationId xmlns:a16="http://schemas.microsoft.com/office/drawing/2014/main" id="{81863975-BEDF-4F93-A6AA-D29D0E624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3866" y="5243648"/>
            <a:ext cx="1015924" cy="941423"/>
          </a:xfrm>
          <a:prstGeom prst="rect">
            <a:avLst/>
          </a:prstGeom>
        </p:spPr>
      </p:pic>
      <p:sp>
        <p:nvSpPr>
          <p:cNvPr id="28" name="Rectangle 27">
            <a:extLst>
              <a:ext uri="{FF2B5EF4-FFF2-40B4-BE49-F238E27FC236}">
                <a16:creationId xmlns:a16="http://schemas.microsoft.com/office/drawing/2014/main" id="{DABEE1F7-9218-4253-9700-45EBCD6370A5}"/>
              </a:ext>
            </a:extLst>
          </p:cNvPr>
          <p:cNvSpPr/>
          <p:nvPr/>
        </p:nvSpPr>
        <p:spPr>
          <a:xfrm rot="3185278">
            <a:off x="7555515" y="5582677"/>
            <a:ext cx="671140" cy="1065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TextBox 23">
            <a:extLst>
              <a:ext uri="{FF2B5EF4-FFF2-40B4-BE49-F238E27FC236}">
                <a16:creationId xmlns:a16="http://schemas.microsoft.com/office/drawing/2014/main" id="{D2B64358-892C-47BC-88C1-4D8108120B2C}"/>
              </a:ext>
            </a:extLst>
          </p:cNvPr>
          <p:cNvSpPr txBox="1"/>
          <p:nvPr/>
        </p:nvSpPr>
        <p:spPr>
          <a:xfrm>
            <a:off x="2572871" y="253465"/>
            <a:ext cx="9337085" cy="584775"/>
          </a:xfrm>
          <a:prstGeom prst="rect">
            <a:avLst/>
          </a:prstGeom>
          <a:noFill/>
        </p:spPr>
        <p:txBody>
          <a:bodyPr wrap="square" rtlCol="1">
            <a:spAutoFit/>
          </a:bodyPr>
          <a:lstStyle/>
          <a:p>
            <a:r>
              <a:rPr lang="he-IL" sz="3200" b="1" dirty="0">
                <a:solidFill>
                  <a:srgbClr val="6489C6"/>
                </a:solidFill>
              </a:rPr>
              <a:t>השערות המחקר: תהליך השינוי במחלקות</a:t>
            </a:r>
            <a:endParaRPr lang="he-IL" sz="2200" b="1" dirty="0">
              <a:solidFill>
                <a:srgbClr val="6489C6"/>
              </a:solidFill>
            </a:endParaRPr>
          </a:p>
        </p:txBody>
      </p:sp>
      <p:sp>
        <p:nvSpPr>
          <p:cNvPr id="27"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29</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424100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row: Down 26">
            <a:extLst>
              <a:ext uri="{FF2B5EF4-FFF2-40B4-BE49-F238E27FC236}">
                <a16:creationId xmlns:a16="http://schemas.microsoft.com/office/drawing/2014/main" id="{8E80F6D0-D733-4777-BED2-0D5FDA678740}"/>
              </a:ext>
            </a:extLst>
          </p:cNvPr>
          <p:cNvSpPr/>
          <p:nvPr/>
        </p:nvSpPr>
        <p:spPr>
          <a:xfrm>
            <a:off x="2766776" y="2950978"/>
            <a:ext cx="798136" cy="861264"/>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TextBox 33">
            <a:extLst>
              <a:ext uri="{FF2B5EF4-FFF2-40B4-BE49-F238E27FC236}">
                <a16:creationId xmlns:a16="http://schemas.microsoft.com/office/drawing/2014/main" id="{D2B64358-892C-47BC-88C1-4D8108120B2C}"/>
              </a:ext>
            </a:extLst>
          </p:cNvPr>
          <p:cNvSpPr txBox="1"/>
          <p:nvPr/>
        </p:nvSpPr>
        <p:spPr>
          <a:xfrm>
            <a:off x="2679826" y="253465"/>
            <a:ext cx="9230130" cy="584775"/>
          </a:xfrm>
          <a:prstGeom prst="rect">
            <a:avLst/>
          </a:prstGeom>
          <a:noFill/>
        </p:spPr>
        <p:txBody>
          <a:bodyPr wrap="square" rtlCol="1">
            <a:spAutoFit/>
          </a:bodyPr>
          <a:lstStyle/>
          <a:p>
            <a:r>
              <a:rPr lang="he-IL" sz="3200" b="1" dirty="0">
                <a:solidFill>
                  <a:srgbClr val="6489C6"/>
                </a:solidFill>
              </a:rPr>
              <a:t>"נושמים לרווחה במרכז עוצמה": תיאוריית שינוי</a:t>
            </a:r>
          </a:p>
        </p:txBody>
      </p:sp>
      <p:sp>
        <p:nvSpPr>
          <p:cNvPr id="2" name="TextBox 1">
            <a:extLst>
              <a:ext uri="{FF2B5EF4-FFF2-40B4-BE49-F238E27FC236}">
                <a16:creationId xmlns:a16="http://schemas.microsoft.com/office/drawing/2014/main" id="{D4492B71-9B83-4C6D-A8B5-375B503B0AC9}"/>
              </a:ext>
            </a:extLst>
          </p:cNvPr>
          <p:cNvSpPr txBox="1"/>
          <p:nvPr/>
        </p:nvSpPr>
        <p:spPr>
          <a:xfrm>
            <a:off x="2425378" y="1033579"/>
            <a:ext cx="1480930" cy="369332"/>
          </a:xfrm>
          <a:prstGeom prst="rect">
            <a:avLst/>
          </a:prstGeom>
          <a:noFill/>
        </p:spPr>
        <p:txBody>
          <a:bodyPr wrap="square" rtlCol="1">
            <a:spAutoFit/>
          </a:bodyPr>
          <a:lstStyle/>
          <a:p>
            <a:pPr algn="ctr"/>
            <a:r>
              <a:rPr lang="he-IL" dirty="0"/>
              <a:t>מערכת</a:t>
            </a:r>
          </a:p>
        </p:txBody>
      </p:sp>
      <p:sp>
        <p:nvSpPr>
          <p:cNvPr id="4" name="TextBox 3">
            <a:extLst>
              <a:ext uri="{FF2B5EF4-FFF2-40B4-BE49-F238E27FC236}">
                <a16:creationId xmlns:a16="http://schemas.microsoft.com/office/drawing/2014/main" id="{D0996280-9AA0-45AA-BE40-8EC576829E2F}"/>
              </a:ext>
            </a:extLst>
          </p:cNvPr>
          <p:cNvSpPr txBox="1"/>
          <p:nvPr/>
        </p:nvSpPr>
        <p:spPr>
          <a:xfrm>
            <a:off x="6014596" y="1402910"/>
            <a:ext cx="967318" cy="369332"/>
          </a:xfrm>
          <a:prstGeom prst="rect">
            <a:avLst/>
          </a:prstGeom>
          <a:noFill/>
        </p:spPr>
        <p:txBody>
          <a:bodyPr wrap="square" rtlCol="1">
            <a:spAutoFit/>
          </a:bodyPr>
          <a:lstStyle/>
          <a:p>
            <a:pPr algn="ctr"/>
            <a:r>
              <a:rPr lang="he-IL" b="1" dirty="0"/>
              <a:t>תפוקות</a:t>
            </a:r>
          </a:p>
        </p:txBody>
      </p:sp>
      <p:sp>
        <p:nvSpPr>
          <p:cNvPr id="25" name="TextBox 24">
            <a:extLst>
              <a:ext uri="{FF2B5EF4-FFF2-40B4-BE49-F238E27FC236}">
                <a16:creationId xmlns:a16="http://schemas.microsoft.com/office/drawing/2014/main" id="{7B0A5B6E-FAC7-47E0-8C5C-71319B1746BC}"/>
              </a:ext>
            </a:extLst>
          </p:cNvPr>
          <p:cNvSpPr txBox="1"/>
          <p:nvPr/>
        </p:nvSpPr>
        <p:spPr>
          <a:xfrm>
            <a:off x="6014595" y="3812241"/>
            <a:ext cx="967319" cy="369332"/>
          </a:xfrm>
          <a:prstGeom prst="rect">
            <a:avLst/>
          </a:prstGeom>
          <a:noFill/>
        </p:spPr>
        <p:txBody>
          <a:bodyPr wrap="square" rtlCol="1">
            <a:spAutoFit/>
          </a:bodyPr>
          <a:lstStyle/>
          <a:p>
            <a:pPr algn="ctr"/>
            <a:r>
              <a:rPr lang="he-IL" b="1" dirty="0"/>
              <a:t>תוצאות</a:t>
            </a:r>
          </a:p>
        </p:txBody>
      </p:sp>
      <p:sp>
        <p:nvSpPr>
          <p:cNvPr id="33" name="Arrow: Down 32">
            <a:extLst>
              <a:ext uri="{FF2B5EF4-FFF2-40B4-BE49-F238E27FC236}">
                <a16:creationId xmlns:a16="http://schemas.microsoft.com/office/drawing/2014/main" id="{3C231DF7-1C8C-4FEC-BF8F-25497FCB0EDE}"/>
              </a:ext>
            </a:extLst>
          </p:cNvPr>
          <p:cNvSpPr/>
          <p:nvPr/>
        </p:nvSpPr>
        <p:spPr>
          <a:xfrm>
            <a:off x="9019098" y="3095059"/>
            <a:ext cx="798136" cy="717183"/>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a:extLst>
              <a:ext uri="{FF2B5EF4-FFF2-40B4-BE49-F238E27FC236}">
                <a16:creationId xmlns:a16="http://schemas.microsoft.com/office/drawing/2014/main" id="{F168241D-8823-419B-B4D9-BC70D1C97B01}"/>
              </a:ext>
            </a:extLst>
          </p:cNvPr>
          <p:cNvSpPr txBox="1"/>
          <p:nvPr/>
        </p:nvSpPr>
        <p:spPr>
          <a:xfrm>
            <a:off x="8677701" y="1032835"/>
            <a:ext cx="1480930" cy="369332"/>
          </a:xfrm>
          <a:prstGeom prst="rect">
            <a:avLst/>
          </a:prstGeom>
          <a:noFill/>
        </p:spPr>
        <p:txBody>
          <a:bodyPr wrap="square" rtlCol="1">
            <a:spAutoFit/>
          </a:bodyPr>
          <a:lstStyle/>
          <a:p>
            <a:pPr algn="ctr"/>
            <a:r>
              <a:rPr lang="he-IL" dirty="0"/>
              <a:t>קהל יעד</a:t>
            </a:r>
          </a:p>
        </p:txBody>
      </p:sp>
      <p:sp>
        <p:nvSpPr>
          <p:cNvPr id="7" name="Rectangle 6">
            <a:extLst>
              <a:ext uri="{FF2B5EF4-FFF2-40B4-BE49-F238E27FC236}">
                <a16:creationId xmlns:a16="http://schemas.microsoft.com/office/drawing/2014/main" id="{9A4E1BDE-0A03-4448-A6D0-B9E14456A64C}"/>
              </a:ext>
            </a:extLst>
          </p:cNvPr>
          <p:cNvSpPr/>
          <p:nvPr/>
        </p:nvSpPr>
        <p:spPr>
          <a:xfrm>
            <a:off x="458782" y="1772243"/>
            <a:ext cx="5414127" cy="1322816"/>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כוח אדם, הגדרות תפקידים וחלוקת סמכויות</a:t>
            </a:r>
          </a:p>
          <a:p>
            <a:pPr marL="285750" indent="-285750">
              <a:buFont typeface="Wingdings" panose="05000000000000000000" pitchFamily="2" charset="2"/>
              <a:buChar char="§"/>
            </a:pPr>
            <a:r>
              <a:rPr lang="he-IL" dirty="0"/>
              <a:t>הכשרות</a:t>
            </a:r>
          </a:p>
          <a:p>
            <a:pPr marL="285750" indent="-285750">
              <a:buFont typeface="Wingdings" panose="05000000000000000000" pitchFamily="2" charset="2"/>
              <a:buChar char="§"/>
            </a:pPr>
            <a:r>
              <a:rPr lang="he-IL" dirty="0"/>
              <a:t>תשתיות ומנגנונים של שיתוף פעולה וידע </a:t>
            </a:r>
            <a:r>
              <a:rPr lang="en-US" dirty="0"/>
              <a:t/>
            </a:r>
            <a:br>
              <a:rPr lang="en-US" dirty="0"/>
            </a:br>
            <a:r>
              <a:rPr lang="he-IL" dirty="0"/>
              <a:t>בין שותפים שונים</a:t>
            </a:r>
          </a:p>
        </p:txBody>
      </p:sp>
      <p:sp>
        <p:nvSpPr>
          <p:cNvPr id="10" name="TextBox 9">
            <a:extLst>
              <a:ext uri="{FF2B5EF4-FFF2-40B4-BE49-F238E27FC236}">
                <a16:creationId xmlns:a16="http://schemas.microsoft.com/office/drawing/2014/main" id="{633B8C64-8184-425B-B19B-44AE620B5126}"/>
              </a:ext>
            </a:extLst>
          </p:cNvPr>
          <p:cNvSpPr txBox="1"/>
          <p:nvPr/>
        </p:nvSpPr>
        <p:spPr>
          <a:xfrm>
            <a:off x="458780" y="1402911"/>
            <a:ext cx="5414127" cy="369331"/>
          </a:xfrm>
          <a:prstGeom prst="rect">
            <a:avLst/>
          </a:prstGeom>
          <a:solidFill>
            <a:schemeClr val="tx2">
              <a:lumMod val="40000"/>
              <a:lumOff val="60000"/>
            </a:schemeClr>
          </a:solidFill>
          <a:ln>
            <a:noFill/>
          </a:ln>
        </p:spPr>
        <p:txBody>
          <a:bodyPr wrap="square" rtlCol="1">
            <a:spAutoFit/>
          </a:bodyPr>
          <a:lstStyle>
            <a:defPPr>
              <a:defRPr lang="he-IL"/>
            </a:defPPr>
            <a:lvl1pPr algn="ctr"/>
          </a:lstStyle>
          <a:p>
            <a:r>
              <a:rPr lang="he-IL" dirty="0"/>
              <a:t>הטמעה של מערך תפעולי ותפיסת עבודה מודעת עוני </a:t>
            </a:r>
          </a:p>
        </p:txBody>
      </p:sp>
      <p:sp>
        <p:nvSpPr>
          <p:cNvPr id="9" name="Rectangle 8">
            <a:extLst>
              <a:ext uri="{FF2B5EF4-FFF2-40B4-BE49-F238E27FC236}">
                <a16:creationId xmlns:a16="http://schemas.microsoft.com/office/drawing/2014/main" id="{FA72CBC8-21D4-4063-9AAA-11FFB912B71F}"/>
              </a:ext>
            </a:extLst>
          </p:cNvPr>
          <p:cNvSpPr/>
          <p:nvPr/>
        </p:nvSpPr>
        <p:spPr>
          <a:xfrm>
            <a:off x="458781" y="4181574"/>
            <a:ext cx="5414127" cy="1280475"/>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שינוי בתפיסת העוני ובהתייחסות למשפחות בעוני</a:t>
            </a:r>
          </a:p>
          <a:p>
            <a:pPr marL="285750" indent="-285750">
              <a:buFont typeface="Wingdings" panose="05000000000000000000" pitchFamily="2" charset="2"/>
              <a:buChar char="§"/>
            </a:pPr>
            <a:r>
              <a:rPr lang="he-IL" dirty="0"/>
              <a:t>שינוי בתפיסת תפקיד העו"ס</a:t>
            </a:r>
          </a:p>
          <a:p>
            <a:pPr lvl="1"/>
            <a:r>
              <a:rPr lang="he-IL" dirty="0"/>
              <a:t>העו"ס כמומחה לעוני ומיצוי זכויות</a:t>
            </a:r>
          </a:p>
          <a:p>
            <a:pPr lvl="1"/>
            <a:r>
              <a:rPr lang="he-IL" dirty="0" err="1"/>
              <a:t>העו"ס</a:t>
            </a:r>
            <a:r>
              <a:rPr lang="he-IL" dirty="0"/>
              <a:t> כגורם </a:t>
            </a:r>
            <a:r>
              <a:rPr lang="he-IL" dirty="0" err="1"/>
              <a:t>מתכלל</a:t>
            </a:r>
            <a:r>
              <a:rPr lang="he-IL" dirty="0"/>
              <a:t> (מנהל מקרה)</a:t>
            </a:r>
          </a:p>
        </p:txBody>
      </p:sp>
      <p:sp>
        <p:nvSpPr>
          <p:cNvPr id="11" name="TextBox 10">
            <a:extLst>
              <a:ext uri="{FF2B5EF4-FFF2-40B4-BE49-F238E27FC236}">
                <a16:creationId xmlns:a16="http://schemas.microsoft.com/office/drawing/2014/main" id="{CE25AC3D-A228-479B-9748-184E55134D5E}"/>
              </a:ext>
            </a:extLst>
          </p:cNvPr>
          <p:cNvSpPr txBox="1"/>
          <p:nvPr/>
        </p:nvSpPr>
        <p:spPr>
          <a:xfrm>
            <a:off x="458780" y="3812242"/>
            <a:ext cx="5414127" cy="369332"/>
          </a:xfrm>
          <a:prstGeom prst="rect">
            <a:avLst/>
          </a:prstGeom>
          <a:solidFill>
            <a:schemeClr val="tx2">
              <a:lumMod val="40000"/>
              <a:lumOff val="60000"/>
            </a:schemeClr>
          </a:solidFill>
          <a:ln>
            <a:noFill/>
          </a:ln>
        </p:spPr>
        <p:txBody>
          <a:bodyPr wrap="square" rtlCol="1">
            <a:spAutoFit/>
          </a:bodyPr>
          <a:lstStyle>
            <a:defPPr>
              <a:defRPr lang="he-IL"/>
            </a:defPPr>
            <a:lvl1pPr algn="ctr"/>
          </a:lstStyle>
          <a:p>
            <a:r>
              <a:rPr lang="he-IL" dirty="0"/>
              <a:t>יצירת מודל בר שכפול לעבודה סוציאלית מודעת עוני</a:t>
            </a:r>
          </a:p>
        </p:txBody>
      </p:sp>
      <p:sp>
        <p:nvSpPr>
          <p:cNvPr id="24" name="Rectangle 23">
            <a:extLst>
              <a:ext uri="{FF2B5EF4-FFF2-40B4-BE49-F238E27FC236}">
                <a16:creationId xmlns:a16="http://schemas.microsoft.com/office/drawing/2014/main" id="{84F76553-54CE-48C6-A83A-A65C679F978A}"/>
              </a:ext>
            </a:extLst>
          </p:cNvPr>
          <p:cNvSpPr/>
          <p:nvPr/>
        </p:nvSpPr>
        <p:spPr>
          <a:xfrm>
            <a:off x="7081104" y="1772242"/>
            <a:ext cx="4674125" cy="1322817"/>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סל מענים גמיש</a:t>
            </a:r>
          </a:p>
          <a:p>
            <a:pPr marL="285750" indent="-285750">
              <a:buFont typeface="Wingdings" panose="05000000000000000000" pitchFamily="2" charset="2"/>
              <a:buChar char="§"/>
            </a:pPr>
            <a:r>
              <a:rPr lang="he-IL" dirty="0"/>
              <a:t>ליווי פרטני הוליסטי</a:t>
            </a:r>
          </a:p>
          <a:p>
            <a:pPr marL="285750" indent="-285750">
              <a:buFont typeface="Wingdings" panose="05000000000000000000" pitchFamily="2" charset="2"/>
              <a:buChar char="§"/>
            </a:pPr>
            <a:r>
              <a:rPr lang="he-IL" dirty="0"/>
              <a:t>עבודה לפי תחומים עם מטרות, יעדים </a:t>
            </a:r>
            <a:r>
              <a:rPr lang="en-US" dirty="0"/>
              <a:t/>
            </a:r>
            <a:br>
              <a:rPr lang="en-US" dirty="0"/>
            </a:br>
            <a:r>
              <a:rPr lang="he-IL" dirty="0"/>
              <a:t>ומדדי הצלחה</a:t>
            </a:r>
          </a:p>
          <a:p>
            <a:pPr marL="285750" indent="-285750">
              <a:buFont typeface="Wingdings" panose="05000000000000000000" pitchFamily="2" charset="2"/>
              <a:buChar char="§"/>
            </a:pPr>
            <a:r>
              <a:rPr lang="he-IL" dirty="0"/>
              <a:t>תכלול ואיגום משאבים ברמה הרשותית</a:t>
            </a:r>
          </a:p>
        </p:txBody>
      </p:sp>
      <p:sp>
        <p:nvSpPr>
          <p:cNvPr id="29" name="TextBox 28">
            <a:extLst>
              <a:ext uri="{FF2B5EF4-FFF2-40B4-BE49-F238E27FC236}">
                <a16:creationId xmlns:a16="http://schemas.microsoft.com/office/drawing/2014/main" id="{58249C16-37FA-4300-AEEF-5948BB86B74C}"/>
              </a:ext>
            </a:extLst>
          </p:cNvPr>
          <p:cNvSpPr txBox="1"/>
          <p:nvPr/>
        </p:nvSpPr>
        <p:spPr>
          <a:xfrm>
            <a:off x="7081104" y="1402911"/>
            <a:ext cx="4674125" cy="369332"/>
          </a:xfrm>
          <a:prstGeom prst="rect">
            <a:avLst/>
          </a:prstGeom>
          <a:solidFill>
            <a:schemeClr val="tx2">
              <a:lumMod val="40000"/>
              <a:lumOff val="60000"/>
            </a:schemeClr>
          </a:solidFill>
          <a:ln>
            <a:noFill/>
          </a:ln>
        </p:spPr>
        <p:txBody>
          <a:bodyPr wrap="square" rtlCol="1">
            <a:spAutoFit/>
          </a:bodyPr>
          <a:lstStyle>
            <a:defPPr>
              <a:defRPr lang="he-IL"/>
            </a:defPPr>
            <a:lvl1pPr algn="ctr"/>
          </a:lstStyle>
          <a:p>
            <a:r>
              <a:rPr lang="he-IL" dirty="0"/>
              <a:t>התערבות נושמים לרווחה במרכז עוצמה</a:t>
            </a:r>
          </a:p>
        </p:txBody>
      </p:sp>
      <p:sp>
        <p:nvSpPr>
          <p:cNvPr id="31" name="Rectangle 30">
            <a:extLst>
              <a:ext uri="{FF2B5EF4-FFF2-40B4-BE49-F238E27FC236}">
                <a16:creationId xmlns:a16="http://schemas.microsoft.com/office/drawing/2014/main" id="{CA5F80AD-45FA-4992-A967-49EF3E82C8E3}"/>
              </a:ext>
            </a:extLst>
          </p:cNvPr>
          <p:cNvSpPr/>
          <p:nvPr/>
        </p:nvSpPr>
        <p:spPr>
          <a:xfrm>
            <a:off x="7081104" y="4181573"/>
            <a:ext cx="4674125" cy="128047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שיפור רב ממדי ובר קיימא במצב המשפחות המשתתפות בהתערבות</a:t>
            </a:r>
          </a:p>
        </p:txBody>
      </p:sp>
      <p:sp>
        <p:nvSpPr>
          <p:cNvPr id="32" name="TextBox 31">
            <a:extLst>
              <a:ext uri="{FF2B5EF4-FFF2-40B4-BE49-F238E27FC236}">
                <a16:creationId xmlns:a16="http://schemas.microsoft.com/office/drawing/2014/main" id="{A6C960A8-DBA9-4F93-9CB1-088861C2FAE2}"/>
              </a:ext>
            </a:extLst>
          </p:cNvPr>
          <p:cNvSpPr txBox="1"/>
          <p:nvPr/>
        </p:nvSpPr>
        <p:spPr>
          <a:xfrm>
            <a:off x="7081103" y="3812242"/>
            <a:ext cx="4674124" cy="369332"/>
          </a:xfrm>
          <a:prstGeom prst="rect">
            <a:avLst/>
          </a:prstGeom>
          <a:solidFill>
            <a:schemeClr val="tx2">
              <a:lumMod val="40000"/>
              <a:lumOff val="60000"/>
            </a:schemeClr>
          </a:solidFill>
          <a:ln>
            <a:noFill/>
          </a:ln>
        </p:spPr>
        <p:txBody>
          <a:bodyPr wrap="square" rtlCol="1">
            <a:spAutoFit/>
          </a:bodyPr>
          <a:lstStyle>
            <a:defPPr>
              <a:defRPr lang="he-IL"/>
            </a:defPPr>
            <a:lvl1pPr algn="ctr"/>
          </a:lstStyle>
          <a:p>
            <a:r>
              <a:rPr lang="he-IL" dirty="0"/>
              <a:t>שיפור במצב המשפחות</a:t>
            </a:r>
          </a:p>
        </p:txBody>
      </p:sp>
      <p:sp>
        <p:nvSpPr>
          <p:cNvPr id="28" name="Shape 119"/>
          <p:cNvSpPr/>
          <p:nvPr/>
        </p:nvSpPr>
        <p:spPr>
          <a:xfrm>
            <a:off x="941441" y="348319"/>
            <a:ext cx="462486" cy="462486"/>
          </a:xfrm>
          <a:prstGeom prst="ellipse">
            <a:avLst/>
          </a:prstGeom>
          <a:solidFill>
            <a:schemeClr val="bg1"/>
          </a:solidFill>
          <a:ln w="28575">
            <a:solidFill>
              <a:schemeClr val="bg1">
                <a:lumMod val="95000"/>
              </a:schemeClr>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36" name="Shape 120"/>
          <p:cNvSpPr/>
          <p:nvPr/>
        </p:nvSpPr>
        <p:spPr>
          <a:xfrm>
            <a:off x="1501154" y="348319"/>
            <a:ext cx="462487" cy="462487"/>
          </a:xfrm>
          <a:prstGeom prst="ellipse">
            <a:avLst/>
          </a:prstGeom>
          <a:solidFill>
            <a:schemeClr val="bg1">
              <a:lumMod val="95000"/>
            </a:schemeClr>
          </a:solidFill>
          <a:ln w="28575">
            <a:solidFill>
              <a:schemeClr val="bg1">
                <a:lumMod val="95000"/>
              </a:schemeClr>
            </a:solidFill>
            <a:miter lim="400000"/>
          </a:ln>
        </p:spPr>
        <p:txBody>
          <a:bodyPr lIns="25401" tIns="25401" rIns="25401" bIns="25401" anchor="ctr"/>
          <a:lstStyle/>
          <a:p>
            <a:pPr algn="ctr" defTabSz="412740"/>
            <a:endParaRPr sz="1600" kern="0">
              <a:solidFill>
                <a:srgbClr val="000000"/>
              </a:solidFill>
              <a:latin typeface="Helvetica Light"/>
              <a:sym typeface="Helvetica Light"/>
            </a:endParaRPr>
          </a:p>
        </p:txBody>
      </p:sp>
      <p:sp>
        <p:nvSpPr>
          <p:cNvPr id="39" name="Shape 123"/>
          <p:cNvSpPr/>
          <p:nvPr/>
        </p:nvSpPr>
        <p:spPr>
          <a:xfrm>
            <a:off x="390790" y="348319"/>
            <a:ext cx="462487" cy="462487"/>
          </a:xfrm>
          <a:prstGeom prst="ellipse">
            <a:avLst/>
          </a:prstGeom>
          <a:solidFill>
            <a:schemeClr val="bg1">
              <a:lumMod val="95000"/>
            </a:schemeClr>
          </a:solidFill>
          <a:ln w="28575">
            <a:solidFill>
              <a:schemeClr val="bg1">
                <a:lumMod val="95000"/>
              </a:schemeClr>
            </a:solidFill>
            <a:miter lim="400000"/>
          </a:ln>
        </p:spPr>
        <p:txBody>
          <a:bodyPr lIns="25401" tIns="25401" rIns="25401" bIns="25401" anchor="ctr"/>
          <a:lstStyle/>
          <a:p>
            <a:pPr algn="ctr" defTabSz="412740"/>
            <a:endParaRPr sz="1600" kern="0">
              <a:solidFill>
                <a:srgbClr val="000000"/>
              </a:solidFill>
              <a:latin typeface="Helvetica Light"/>
              <a:sym typeface="Helvetica Light"/>
            </a:endParaRPr>
          </a:p>
        </p:txBody>
      </p:sp>
      <p:sp>
        <p:nvSpPr>
          <p:cNvPr id="42" name="מציין מיקום של מספר שקופית 64"/>
          <p:cNvSpPr txBox="1">
            <a:spLocks/>
          </p:cNvSpPr>
          <p:nvPr/>
        </p:nvSpPr>
        <p:spPr>
          <a:xfrm>
            <a:off x="974633" y="399501"/>
            <a:ext cx="362182"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3</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360765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4C8C8A-9C57-4296-B135-143F6F930589}"/>
              </a:ext>
            </a:extLst>
          </p:cNvPr>
          <p:cNvSpPr txBox="1"/>
          <p:nvPr/>
        </p:nvSpPr>
        <p:spPr>
          <a:xfrm>
            <a:off x="621483" y="1548336"/>
            <a:ext cx="11164185" cy="4093428"/>
          </a:xfrm>
          <a:prstGeom prst="rect">
            <a:avLst/>
          </a:prstGeom>
          <a:solidFill>
            <a:schemeClr val="bg1">
              <a:lumMod val="95000"/>
            </a:schemeClr>
          </a:solidFill>
          <a:ln>
            <a:noFill/>
          </a:ln>
          <a:effectLst/>
        </p:spPr>
        <p:txBody>
          <a:bodyPr wrap="square" rtlCol="1">
            <a:spAutoFit/>
          </a:bodyPr>
          <a:lstStyle>
            <a:defPPr>
              <a:defRPr lang="he-IL"/>
            </a:defPPr>
            <a:lvl1pPr marL="285750" lvl="0" indent="-285750">
              <a:buFont typeface="Wingdings" panose="05000000000000000000" pitchFamily="2" charset="2"/>
              <a:buChar char="q"/>
              <a:defRPr i="1">
                <a:solidFill>
                  <a:srgbClr val="FF0000"/>
                </a:solidFill>
              </a:defRPr>
            </a:lvl1pPr>
          </a:lstStyle>
          <a:p>
            <a:r>
              <a:rPr lang="he-IL" sz="2000" b="1" dirty="0">
                <a:solidFill>
                  <a:srgbClr val="00B050"/>
                </a:solidFill>
              </a:rPr>
              <a:t>"המשפחות הן אלה שקובעות את ייעוד הסל. זהו מהפך תפיסתי, שמצליח להרגיז את הרווחה. .... מציעה לשכלל את המנגנון, להפוך את המשפחה לספק וכך להחזיר לה כסף עבור הוצאותיה..." </a:t>
            </a:r>
            <a:r>
              <a:rPr lang="he-IL" sz="2000" b="1" i="0" dirty="0">
                <a:solidFill>
                  <a:srgbClr val="00B050"/>
                </a:solidFill>
              </a:rPr>
              <a:t>(עו"ס נל"ר)</a:t>
            </a:r>
            <a:endParaRPr lang="he-IL" sz="2000" b="1" dirty="0">
              <a:solidFill>
                <a:srgbClr val="00B050"/>
              </a:solidFill>
            </a:endParaRPr>
          </a:p>
          <a:p>
            <a:endParaRPr lang="he-IL" sz="2000" b="1" i="0" dirty="0">
              <a:solidFill>
                <a:srgbClr val="00B050"/>
              </a:solidFill>
            </a:endParaRPr>
          </a:p>
          <a:p>
            <a:r>
              <a:rPr lang="he-IL" sz="2000" b="1" dirty="0">
                <a:solidFill>
                  <a:srgbClr val="00B050"/>
                </a:solidFill>
              </a:rPr>
              <a:t>"המשפחה מנווטת. הולכים אתה...אני מקפידה על גמישות, היות שהמשפחה היא מומחית לחייה שלה..." </a:t>
            </a:r>
            <a:r>
              <a:rPr lang="he-IL" sz="2000" b="1" i="0" dirty="0">
                <a:solidFill>
                  <a:srgbClr val="00B050"/>
                </a:solidFill>
              </a:rPr>
              <a:t>(עו"ס נל"ר)</a:t>
            </a:r>
            <a:endParaRPr lang="he-IL" sz="2000" b="1" dirty="0">
              <a:solidFill>
                <a:srgbClr val="00B050"/>
              </a:solidFill>
            </a:endParaRPr>
          </a:p>
          <a:p>
            <a:endParaRPr lang="he-IL" sz="2000" dirty="0"/>
          </a:p>
          <a:p>
            <a:r>
              <a:rPr lang="he-IL" sz="2000" b="1" dirty="0"/>
              <a:t>"[תפקידנו] לתת להם מוטיבציה. לעודד אותם לצאת לעבודה. הרבה מתפנקים ומתבכיינים, לא רוצים לעבוד" </a:t>
            </a:r>
            <a:r>
              <a:rPr lang="he-IL" sz="2000" b="1" i="0" dirty="0"/>
              <a:t>(עו"ס נל"ר)</a:t>
            </a:r>
          </a:p>
          <a:p>
            <a:endParaRPr lang="he-IL" sz="2000" b="1" dirty="0"/>
          </a:p>
          <a:p>
            <a:r>
              <a:rPr lang="he-IL" sz="2000" b="1" dirty="0"/>
              <a:t>"העוני הוא באשמתם של העניים. הם מתרגלים לקצבאות הביטוח הלאומי. קשה לאמץ תפיסה שמקבלת ויש בה הבנה לסדר עדיפויות אחר של עניים" </a:t>
            </a:r>
            <a:r>
              <a:rPr lang="he-IL" sz="2000" b="1" i="0" dirty="0"/>
              <a:t>(עו"ס נל"ר)</a:t>
            </a:r>
          </a:p>
          <a:p>
            <a:endParaRPr lang="he-IL" sz="2000" b="1" dirty="0"/>
          </a:p>
          <a:p>
            <a:r>
              <a:rPr lang="he-IL" sz="2000" b="1" dirty="0"/>
              <a:t>"חסרה להם מודעות כיצד להתנהל, יש להם סדר עדיפויות מעוות. הצוות עובד על זה" </a:t>
            </a:r>
            <a:r>
              <a:rPr lang="he-IL" sz="2000" b="1" i="0" dirty="0"/>
              <a:t>(עו"ס </a:t>
            </a:r>
            <a:r>
              <a:rPr lang="he-IL" sz="2000" b="1" i="0" dirty="0" err="1"/>
              <a:t>נל"ר</a:t>
            </a:r>
            <a:r>
              <a:rPr lang="he-IL" sz="2000" b="1" i="0" dirty="0"/>
              <a:t>)</a:t>
            </a:r>
          </a:p>
        </p:txBody>
      </p:sp>
      <p:sp>
        <p:nvSpPr>
          <p:cNvPr id="5" name="TextBox 4">
            <a:extLst>
              <a:ext uri="{FF2B5EF4-FFF2-40B4-BE49-F238E27FC236}">
                <a16:creationId xmlns:a16="http://schemas.microsoft.com/office/drawing/2014/main" id="{D2B64358-892C-47BC-88C1-4D8108120B2C}"/>
              </a:ext>
            </a:extLst>
          </p:cNvPr>
          <p:cNvSpPr txBox="1"/>
          <p:nvPr/>
        </p:nvSpPr>
        <p:spPr>
          <a:xfrm>
            <a:off x="1939895" y="253465"/>
            <a:ext cx="9970061" cy="1146468"/>
          </a:xfrm>
          <a:prstGeom prst="rect">
            <a:avLst/>
          </a:prstGeom>
          <a:noFill/>
        </p:spPr>
        <p:txBody>
          <a:bodyPr wrap="square" rtlCol="1">
            <a:spAutoFit/>
          </a:bodyPr>
          <a:lstStyle/>
          <a:p>
            <a:pPr lvl="0" defTabSz="412740" hangingPunct="0">
              <a:defRPr/>
            </a:pPr>
            <a:r>
              <a:rPr lang="he-IL" sz="3200" b="1" dirty="0">
                <a:solidFill>
                  <a:srgbClr val="6489C6"/>
                </a:solidFill>
              </a:rPr>
              <a:t>יישום התפיסה בעבודה השוטפת עם המשפחות:</a:t>
            </a:r>
          </a:p>
          <a:p>
            <a:pPr lvl="0" defTabSz="412740" hangingPunct="0">
              <a:spcBef>
                <a:spcPts val="1500"/>
              </a:spcBef>
              <a:defRPr/>
            </a:pPr>
            <a:r>
              <a:rPr lang="he-IL" sz="2400" b="1" dirty="0">
                <a:solidFill>
                  <a:srgbClr val="6489C6"/>
                </a:solidFill>
              </a:rPr>
              <a:t>ציטוטים נבחרים מהמחקר האיכותני</a:t>
            </a:r>
            <a:endParaRPr lang="en-GB" sz="2400" b="1" dirty="0">
              <a:solidFill>
                <a:srgbClr val="6489C6"/>
              </a:solidFill>
            </a:endParaRPr>
          </a:p>
        </p:txBody>
      </p:sp>
      <p:sp>
        <p:nvSpPr>
          <p:cNvPr id="6"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30</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21992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500"/>
                                        <p:tgtEl>
                                          <p:spTgt spid="1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animEffect transition="in" filter="fade">
                                      <p:cBhvr>
                                        <p:cTn id="33"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DB916-5B50-4BB4-A188-3C01EA90930A}"/>
              </a:ext>
            </a:extLst>
          </p:cNvPr>
          <p:cNvSpPr/>
          <p:nvPr/>
        </p:nvSpPr>
        <p:spPr>
          <a:xfrm>
            <a:off x="10209232" y="2896776"/>
            <a:ext cx="1781663" cy="1470582"/>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51329" tIns="51329" rIns="51329" bIns="51329" numCol="1" spcCol="1270" anchor="ctr" anchorCtr="0">
            <a:noAutofit/>
          </a:bodyPr>
          <a:lstStyle/>
          <a:p>
            <a:pPr algn="ctr" defTabSz="800100">
              <a:lnSpc>
                <a:spcPct val="90000"/>
              </a:lnSpc>
              <a:spcBef>
                <a:spcPct val="0"/>
              </a:spcBef>
              <a:spcAft>
                <a:spcPct val="35000"/>
              </a:spcAft>
            </a:pPr>
            <a:r>
              <a:rPr lang="he-IL" sz="2000" dirty="0">
                <a:solidFill>
                  <a:schemeClr val="dk1"/>
                </a:solidFill>
              </a:rPr>
              <a:t>הטמעת מערך תפעולי ותפיסת עבודה</a:t>
            </a:r>
          </a:p>
        </p:txBody>
      </p:sp>
      <p:sp>
        <p:nvSpPr>
          <p:cNvPr id="3" name="Rectangle: Rounded Corners 2">
            <a:extLst>
              <a:ext uri="{FF2B5EF4-FFF2-40B4-BE49-F238E27FC236}">
                <a16:creationId xmlns:a16="http://schemas.microsoft.com/office/drawing/2014/main" id="{0B0E5111-CCF8-4703-AF9A-27AE1E703060}"/>
              </a:ext>
            </a:extLst>
          </p:cNvPr>
          <p:cNvSpPr/>
          <p:nvPr/>
        </p:nvSpPr>
        <p:spPr>
          <a:xfrm>
            <a:off x="6334817" y="1638690"/>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0751" tIns="50751" rIns="50751" bIns="50751"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ותפיסת תפקיד העו"ס בקרב בעלי התפקידים במערכי "נושמים" ו"עוצמה"</a:t>
            </a:r>
          </a:p>
        </p:txBody>
      </p:sp>
      <p:sp>
        <p:nvSpPr>
          <p:cNvPr id="19" name="Rectangle: Rounded Corners 18">
            <a:extLst>
              <a:ext uri="{FF2B5EF4-FFF2-40B4-BE49-F238E27FC236}">
                <a16:creationId xmlns:a16="http://schemas.microsoft.com/office/drawing/2014/main" id="{7301FADE-D8B9-4352-BAB5-0A3355F928FC}"/>
              </a:ext>
            </a:extLst>
          </p:cNvPr>
          <p:cNvSpPr/>
          <p:nvPr/>
        </p:nvSpPr>
        <p:spPr>
          <a:xfrm>
            <a:off x="6334816" y="4154861"/>
            <a:ext cx="2894029" cy="1470583"/>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rot="0" spcFirstLastPara="0" vertOverflow="overflow" horzOverflow="overflow" vert="horz" wrap="square" lIns="50751" tIns="50751" rIns="50751" bIns="50751"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יישום התפיסה בעבודה השוטפת עם המשפחות בתכנית תוך הימענות מפטרונות ושיפוטיות</a:t>
            </a:r>
          </a:p>
        </p:txBody>
      </p:sp>
      <p:cxnSp>
        <p:nvCxnSpPr>
          <p:cNvPr id="6" name="Straight Arrow Connector 5">
            <a:extLst>
              <a:ext uri="{FF2B5EF4-FFF2-40B4-BE49-F238E27FC236}">
                <a16:creationId xmlns:a16="http://schemas.microsoft.com/office/drawing/2014/main" id="{73EAAD14-4BB4-4699-8C0C-766650E6E5F3}"/>
              </a:ext>
            </a:extLst>
          </p:cNvPr>
          <p:cNvCxnSpPr>
            <a:stCxn id="2" idx="1"/>
            <a:endCxn id="3" idx="3"/>
          </p:cNvCxnSpPr>
          <p:nvPr/>
        </p:nvCxnSpPr>
        <p:spPr>
          <a:xfrm flipH="1" flipV="1">
            <a:off x="9228846" y="2373982"/>
            <a:ext cx="980386" cy="1258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AA9EDC-87F8-40DB-A97B-968E76D3329A}"/>
              </a:ext>
            </a:extLst>
          </p:cNvPr>
          <p:cNvCxnSpPr>
            <a:stCxn id="2" idx="1"/>
            <a:endCxn id="19" idx="3"/>
          </p:cNvCxnSpPr>
          <p:nvPr/>
        </p:nvCxnSpPr>
        <p:spPr>
          <a:xfrm flipH="1">
            <a:off x="9228845" y="3632067"/>
            <a:ext cx="980387" cy="125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48F9B5-331C-4A17-A8E4-DF7FFD15A198}"/>
              </a:ext>
            </a:extLst>
          </p:cNvPr>
          <p:cNvSpPr txBox="1"/>
          <p:nvPr/>
        </p:nvSpPr>
        <p:spPr>
          <a:xfrm>
            <a:off x="5335575" y="3358059"/>
            <a:ext cx="1465863" cy="707886"/>
          </a:xfrm>
          <a:prstGeom prst="rect">
            <a:avLst/>
          </a:prstGeom>
          <a:noFill/>
          <a:ln>
            <a:noFill/>
          </a:ln>
        </p:spPr>
        <p:txBody>
          <a:bodyPr wrap="square" rtlCol="1">
            <a:spAutoFit/>
          </a:bodyPr>
          <a:lstStyle/>
          <a:p>
            <a:pPr algn="ctr"/>
            <a:r>
              <a:rPr lang="he-IL" sz="2000" dirty="0"/>
              <a:t>יצירת סוכני שינוי</a:t>
            </a:r>
          </a:p>
        </p:txBody>
      </p:sp>
      <p:sp>
        <p:nvSpPr>
          <p:cNvPr id="26" name="Rectangle: Rounded Corners 25">
            <a:extLst>
              <a:ext uri="{FF2B5EF4-FFF2-40B4-BE49-F238E27FC236}">
                <a16:creationId xmlns:a16="http://schemas.microsoft.com/office/drawing/2014/main" id="{4AFD1854-911D-4911-A1B1-62E90188DDF2}"/>
              </a:ext>
            </a:extLst>
          </p:cNvPr>
          <p:cNvSpPr/>
          <p:nvPr/>
        </p:nvSpPr>
        <p:spPr>
          <a:xfrm>
            <a:off x="3038575" y="2635379"/>
            <a:ext cx="13574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43040" tIns="43040" rIns="43040" bIns="43040" numCol="1" spcCol="1270" anchor="ctr" anchorCtr="0">
            <a:noAutofit/>
          </a:bodyPr>
          <a:lstStyle/>
          <a:p>
            <a:pPr algn="ctr" defTabSz="800100">
              <a:lnSpc>
                <a:spcPct val="90000"/>
              </a:lnSpc>
              <a:spcBef>
                <a:spcPct val="0"/>
              </a:spcBef>
              <a:spcAft>
                <a:spcPct val="35000"/>
              </a:spcAft>
            </a:pPr>
            <a:r>
              <a:rPr lang="he-IL" sz="2000" dirty="0">
                <a:solidFill>
                  <a:schemeClr val="dk1"/>
                </a:solidFill>
              </a:rPr>
              <a:t>חלחול הכלים והגישה לכלל חברי הצוות השכונתי</a:t>
            </a:r>
          </a:p>
        </p:txBody>
      </p:sp>
      <p:cxnSp>
        <p:nvCxnSpPr>
          <p:cNvPr id="38" name="Straight Connector 37">
            <a:extLst>
              <a:ext uri="{FF2B5EF4-FFF2-40B4-BE49-F238E27FC236}">
                <a16:creationId xmlns:a16="http://schemas.microsoft.com/office/drawing/2014/main" id="{29798FB4-C8F8-4E73-A565-47FD15868608}"/>
              </a:ext>
            </a:extLst>
          </p:cNvPr>
          <p:cNvCxnSpPr>
            <a:cxnSpLocks/>
            <a:stCxn id="3" idx="1"/>
          </p:cNvCxnSpPr>
          <p:nvPr/>
        </p:nvCxnSpPr>
        <p:spPr>
          <a:xfrm flipH="1">
            <a:off x="5335575" y="2373982"/>
            <a:ext cx="999242" cy="1258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F8D69B-C115-450C-922B-805423C97929}"/>
              </a:ext>
            </a:extLst>
          </p:cNvPr>
          <p:cNvCxnSpPr>
            <a:cxnSpLocks/>
            <a:stCxn id="19" idx="1"/>
          </p:cNvCxnSpPr>
          <p:nvPr/>
        </p:nvCxnSpPr>
        <p:spPr>
          <a:xfrm flipH="1" flipV="1">
            <a:off x="5335575" y="3632067"/>
            <a:ext cx="999241" cy="1258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AC3C72C-1DE3-4AAB-A80E-6ADBF0AFC2A9}"/>
              </a:ext>
            </a:extLst>
          </p:cNvPr>
          <p:cNvCxnSpPr>
            <a:cxnSpLocks/>
            <a:endCxn id="26" idx="3"/>
          </p:cNvCxnSpPr>
          <p:nvPr/>
        </p:nvCxnSpPr>
        <p:spPr>
          <a:xfrm flipH="1">
            <a:off x="4396038" y="3632067"/>
            <a:ext cx="9395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79FCEFCD-6E0B-4EE6-8C63-E36CF6316E30}"/>
              </a:ext>
            </a:extLst>
          </p:cNvPr>
          <p:cNvSpPr/>
          <p:nvPr/>
        </p:nvSpPr>
        <p:spPr>
          <a:xfrm>
            <a:off x="306604" y="1537157"/>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9714" tIns="49714" rIns="49714" bIns="49714" numCol="1" spcCol="1270" anchor="ctr" anchorCtr="0">
            <a:noAutofit/>
          </a:bodyPr>
          <a:lstStyle/>
          <a:p>
            <a:pPr algn="ctr" defTabSz="800100">
              <a:lnSpc>
                <a:spcPct val="90000"/>
              </a:lnSpc>
              <a:spcBef>
                <a:spcPct val="0"/>
              </a:spcBef>
              <a:spcAft>
                <a:spcPct val="35000"/>
              </a:spcAft>
            </a:pPr>
            <a:r>
              <a:rPr lang="he-IL" sz="2000" dirty="0">
                <a:solidFill>
                  <a:schemeClr val="dk1"/>
                </a:solidFill>
              </a:rPr>
              <a:t>שינוי בתפיסת העוני ותפקיד העו"ס והרחבת הידע והכלים בקרב כלל חברי הצוות השכונתי</a:t>
            </a:r>
          </a:p>
        </p:txBody>
      </p:sp>
      <p:sp>
        <p:nvSpPr>
          <p:cNvPr id="57" name="Rectangle: Rounded Corners 56">
            <a:extLst>
              <a:ext uri="{FF2B5EF4-FFF2-40B4-BE49-F238E27FC236}">
                <a16:creationId xmlns:a16="http://schemas.microsoft.com/office/drawing/2014/main" id="{B7074D47-A9A1-43E1-B708-3759F7160859}"/>
              </a:ext>
            </a:extLst>
          </p:cNvPr>
          <p:cNvSpPr/>
          <p:nvPr/>
        </p:nvSpPr>
        <p:spPr>
          <a:xfrm>
            <a:off x="298596" y="3733600"/>
            <a:ext cx="1781663" cy="199337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rot="0" spcFirstLastPara="0" vertOverflow="overflow" horzOverflow="overflow" vert="horz" wrap="square" lIns="49714" tIns="49714" rIns="49714" bIns="49714" numCol="1" spcCol="1270" rtlCol="0" fromWordArt="0" anchor="ctr" anchorCtr="0" forceAA="0" compatLnSpc="1">
            <a:prstTxWarp prst="textNoShape">
              <a:avLst/>
            </a:prstTxWarp>
            <a:noAutofit/>
          </a:bodyPr>
          <a:lstStyle/>
          <a:p>
            <a:pPr algn="ctr" defTabSz="800100">
              <a:lnSpc>
                <a:spcPct val="90000"/>
              </a:lnSpc>
              <a:spcBef>
                <a:spcPct val="0"/>
              </a:spcBef>
              <a:spcAft>
                <a:spcPct val="35000"/>
              </a:spcAft>
            </a:pPr>
            <a:r>
              <a:rPr lang="he-IL" sz="2000" dirty="0">
                <a:solidFill>
                  <a:schemeClr val="dk1"/>
                </a:solidFill>
              </a:rPr>
              <a:t>יצירת מנגנוני תכלול ושיתוף פעולה בצוות השכונתי ובמחלקה</a:t>
            </a:r>
          </a:p>
        </p:txBody>
      </p:sp>
      <p:cxnSp>
        <p:nvCxnSpPr>
          <p:cNvPr id="64" name="Straight Arrow Connector 63">
            <a:extLst>
              <a:ext uri="{FF2B5EF4-FFF2-40B4-BE49-F238E27FC236}">
                <a16:creationId xmlns:a16="http://schemas.microsoft.com/office/drawing/2014/main" id="{2237812C-84B1-49C8-840F-E80BCFC5F318}"/>
              </a:ext>
            </a:extLst>
          </p:cNvPr>
          <p:cNvCxnSpPr>
            <a:stCxn id="26" idx="1"/>
            <a:endCxn id="56" idx="3"/>
          </p:cNvCxnSpPr>
          <p:nvPr/>
        </p:nvCxnSpPr>
        <p:spPr>
          <a:xfrm flipH="1" flipV="1">
            <a:off x="2088267" y="2533845"/>
            <a:ext cx="950308" cy="1098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9BC91D-FC1C-4975-B684-B03CF367604B}"/>
              </a:ext>
            </a:extLst>
          </p:cNvPr>
          <p:cNvCxnSpPr>
            <a:stCxn id="26" idx="1"/>
            <a:endCxn id="57" idx="3"/>
          </p:cNvCxnSpPr>
          <p:nvPr/>
        </p:nvCxnSpPr>
        <p:spPr>
          <a:xfrm flipH="1">
            <a:off x="2080259" y="3632067"/>
            <a:ext cx="958316" cy="1098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D56F097-B489-44F9-AD7D-5793C6A13098}"/>
              </a:ext>
            </a:extLst>
          </p:cNvPr>
          <p:cNvSpPr txBox="1"/>
          <p:nvPr/>
        </p:nvSpPr>
        <p:spPr>
          <a:xfrm>
            <a:off x="6485644" y="1076157"/>
            <a:ext cx="2592371" cy="707886"/>
          </a:xfrm>
          <a:prstGeom prst="rect">
            <a:avLst/>
          </a:prstGeom>
          <a:solidFill>
            <a:schemeClr val="accent4">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p>
            <a:pPr algn="ctr"/>
            <a:r>
              <a:rPr lang="he-IL" sz="2000" b="1" dirty="0">
                <a:solidFill>
                  <a:schemeClr val="bg1"/>
                </a:solidFill>
              </a:rPr>
              <a:t>נצפה למצוא עדויות לשינוי רחב</a:t>
            </a:r>
          </a:p>
        </p:txBody>
      </p:sp>
      <p:sp>
        <p:nvSpPr>
          <p:cNvPr id="20" name="TextBox 19">
            <a:extLst>
              <a:ext uri="{FF2B5EF4-FFF2-40B4-BE49-F238E27FC236}">
                <a16:creationId xmlns:a16="http://schemas.microsoft.com/office/drawing/2014/main" id="{F81EAAA2-8C22-4AEC-AA63-2E1F8C76A3ED}"/>
              </a:ext>
            </a:extLst>
          </p:cNvPr>
          <p:cNvSpPr txBox="1"/>
          <p:nvPr/>
        </p:nvSpPr>
        <p:spPr>
          <a:xfrm>
            <a:off x="6485643" y="5456181"/>
            <a:ext cx="2592371" cy="707886"/>
          </a:xfrm>
          <a:prstGeom prst="rect">
            <a:avLst/>
          </a:prstGeom>
          <a:solidFill>
            <a:schemeClr val="accent4">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p>
            <a:pPr algn="ctr"/>
            <a:r>
              <a:rPr lang="he-IL" sz="2000" b="1" dirty="0">
                <a:solidFill>
                  <a:schemeClr val="bg1"/>
                </a:solidFill>
              </a:rPr>
              <a:t>נצפה למצוא עדויות לשינוי רחב</a:t>
            </a:r>
          </a:p>
        </p:txBody>
      </p:sp>
      <p:sp>
        <p:nvSpPr>
          <p:cNvPr id="21" name="TextBox 20">
            <a:extLst>
              <a:ext uri="{FF2B5EF4-FFF2-40B4-BE49-F238E27FC236}">
                <a16:creationId xmlns:a16="http://schemas.microsoft.com/office/drawing/2014/main" id="{0E4EDEE7-3F37-4B76-8B5D-FCAD92C8DEAF}"/>
              </a:ext>
            </a:extLst>
          </p:cNvPr>
          <p:cNvSpPr txBox="1"/>
          <p:nvPr/>
        </p:nvSpPr>
        <p:spPr>
          <a:xfrm>
            <a:off x="2356725" y="2021127"/>
            <a:ext cx="2721161" cy="707886"/>
          </a:xfrm>
          <a:prstGeom prst="rect">
            <a:avLst/>
          </a:prstGeom>
          <a:solidFill>
            <a:schemeClr val="accent5">
              <a:lumMod val="50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rtlCol="1">
            <a:spAutoFit/>
          </a:bodyPr>
          <a:lstStyle>
            <a:defPPr>
              <a:defRPr lang="he-IL"/>
            </a:defPPr>
            <a:lvl1pPr algn="ctr">
              <a:defRPr sz="2000" b="1">
                <a:solidFill>
                  <a:schemeClr val="bg1"/>
                </a:solidFill>
              </a:defRPr>
            </a:lvl1pPr>
          </a:lstStyle>
          <a:p>
            <a:r>
              <a:rPr lang="he-IL" dirty="0"/>
              <a:t>נצפה למצוא עדויות לניצני שינוי</a:t>
            </a:r>
          </a:p>
        </p:txBody>
      </p:sp>
      <p:pic>
        <p:nvPicPr>
          <p:cNvPr id="22" name="Picture 21">
            <a:extLst>
              <a:ext uri="{FF2B5EF4-FFF2-40B4-BE49-F238E27FC236}">
                <a16:creationId xmlns:a16="http://schemas.microsoft.com/office/drawing/2014/main" id="{D5DC465A-02F0-40F4-AF54-0899475FB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3866" y="1005712"/>
            <a:ext cx="1015924" cy="941423"/>
          </a:xfrm>
          <a:prstGeom prst="rect">
            <a:avLst/>
          </a:prstGeom>
        </p:spPr>
      </p:pic>
      <p:grpSp>
        <p:nvGrpSpPr>
          <p:cNvPr id="4" name="Group 3">
            <a:extLst>
              <a:ext uri="{FF2B5EF4-FFF2-40B4-BE49-F238E27FC236}">
                <a16:creationId xmlns:a16="http://schemas.microsoft.com/office/drawing/2014/main" id="{43073240-8C22-48A3-9F34-4884F546BF93}"/>
              </a:ext>
            </a:extLst>
          </p:cNvPr>
          <p:cNvGrpSpPr/>
          <p:nvPr/>
        </p:nvGrpSpPr>
        <p:grpSpPr>
          <a:xfrm>
            <a:off x="7273866" y="5243648"/>
            <a:ext cx="1015924" cy="941423"/>
            <a:chOff x="7273866" y="5243648"/>
            <a:chExt cx="1015924" cy="941423"/>
          </a:xfrm>
        </p:grpSpPr>
        <p:pic>
          <p:nvPicPr>
            <p:cNvPr id="27" name="Picture 26">
              <a:extLst>
                <a:ext uri="{FF2B5EF4-FFF2-40B4-BE49-F238E27FC236}">
                  <a16:creationId xmlns:a16="http://schemas.microsoft.com/office/drawing/2014/main" id="{E8A73AD4-D65A-4AC8-8E24-D041AD377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3866" y="5243648"/>
              <a:ext cx="1015924" cy="941423"/>
            </a:xfrm>
            <a:prstGeom prst="rect">
              <a:avLst/>
            </a:prstGeom>
          </p:spPr>
        </p:pic>
        <p:sp>
          <p:nvSpPr>
            <p:cNvPr id="11" name="Rectangle 10">
              <a:extLst>
                <a:ext uri="{FF2B5EF4-FFF2-40B4-BE49-F238E27FC236}">
                  <a16:creationId xmlns:a16="http://schemas.microsoft.com/office/drawing/2014/main" id="{C610BF29-6038-4950-91CF-15E66323B110}"/>
                </a:ext>
              </a:extLst>
            </p:cNvPr>
            <p:cNvSpPr/>
            <p:nvPr/>
          </p:nvSpPr>
          <p:spPr>
            <a:xfrm rot="3185278">
              <a:off x="7555515" y="5582677"/>
              <a:ext cx="671140" cy="1065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24" name="Picture 23">
            <a:extLst>
              <a:ext uri="{FF2B5EF4-FFF2-40B4-BE49-F238E27FC236}">
                <a16:creationId xmlns:a16="http://schemas.microsoft.com/office/drawing/2014/main" id="{366A7486-057B-46CF-97E3-EDC58DC67B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3076" y="1757405"/>
            <a:ext cx="1015924" cy="941423"/>
          </a:xfrm>
          <a:prstGeom prst="rect">
            <a:avLst/>
          </a:prstGeom>
        </p:spPr>
      </p:pic>
      <p:sp>
        <p:nvSpPr>
          <p:cNvPr id="28" name="TextBox 27">
            <a:extLst>
              <a:ext uri="{FF2B5EF4-FFF2-40B4-BE49-F238E27FC236}">
                <a16:creationId xmlns:a16="http://schemas.microsoft.com/office/drawing/2014/main" id="{D2B64358-892C-47BC-88C1-4D8108120B2C}"/>
              </a:ext>
            </a:extLst>
          </p:cNvPr>
          <p:cNvSpPr txBox="1"/>
          <p:nvPr/>
        </p:nvSpPr>
        <p:spPr>
          <a:xfrm>
            <a:off x="2796988" y="253465"/>
            <a:ext cx="9112968" cy="584775"/>
          </a:xfrm>
          <a:prstGeom prst="rect">
            <a:avLst/>
          </a:prstGeom>
          <a:noFill/>
        </p:spPr>
        <p:txBody>
          <a:bodyPr wrap="square" rtlCol="1">
            <a:spAutoFit/>
          </a:bodyPr>
          <a:lstStyle/>
          <a:p>
            <a:r>
              <a:rPr lang="he-IL" sz="3200" b="1" dirty="0">
                <a:solidFill>
                  <a:srgbClr val="6489C6"/>
                </a:solidFill>
              </a:rPr>
              <a:t>השערות המחקר: תהליך השינוי במחלקות</a:t>
            </a:r>
            <a:endParaRPr lang="he-IL" sz="2200" b="1" dirty="0">
              <a:solidFill>
                <a:srgbClr val="6489C6"/>
              </a:solidFill>
            </a:endParaRPr>
          </a:p>
        </p:txBody>
      </p:sp>
      <p:sp>
        <p:nvSpPr>
          <p:cNvPr id="29"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31</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23308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97A74432-0EE4-4902-BD1A-048ED849F32F}"/>
              </a:ext>
            </a:extLst>
          </p:cNvPr>
          <p:cNvGraphicFramePr>
            <a:graphicFrameLocks/>
          </p:cNvGraphicFramePr>
          <p:nvPr>
            <p:extLst>
              <p:ext uri="{D42A27DB-BD31-4B8C-83A1-F6EECF244321}">
                <p14:modId xmlns:p14="http://schemas.microsoft.com/office/powerpoint/2010/main" val="1272349623"/>
              </p:ext>
            </p:extLst>
          </p:nvPr>
        </p:nvGraphicFramePr>
        <p:xfrm>
          <a:off x="1873624" y="3113585"/>
          <a:ext cx="5540187" cy="329584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82F3FD0B-6983-41BC-A4BF-BF20EB2AD09B}"/>
              </a:ext>
            </a:extLst>
          </p:cNvPr>
          <p:cNvSpPr txBox="1"/>
          <p:nvPr/>
        </p:nvSpPr>
        <p:spPr>
          <a:xfrm>
            <a:off x="2046666" y="4299195"/>
            <a:ext cx="1991558" cy="830997"/>
          </a:xfrm>
          <a:prstGeom prst="rect">
            <a:avLst/>
          </a:prstGeom>
          <a:solidFill>
            <a:srgbClr val="FFA3A3"/>
          </a:solidFill>
          <a:ln>
            <a:solidFill>
              <a:schemeClr val="tx1"/>
            </a:solidFill>
          </a:ln>
          <a:scene3d>
            <a:camera prst="orthographicFront"/>
            <a:lightRig rig="threePt" dir="t"/>
          </a:scene3d>
          <a:sp3d>
            <a:bevelT/>
          </a:sp3d>
        </p:spPr>
        <p:txBody>
          <a:bodyPr wrap="square" rtlCol="1">
            <a:spAutoFit/>
          </a:bodyPr>
          <a:lstStyle/>
          <a:p>
            <a:pPr algn="ctr"/>
            <a:r>
              <a:rPr lang="he-IL" sz="1600" b="1" dirty="0"/>
              <a:t>פחות ממחצית מעו"סי נל"ר מדווחים על סיוע מקצועי ממדר"צ</a:t>
            </a:r>
          </a:p>
        </p:txBody>
      </p:sp>
      <p:sp>
        <p:nvSpPr>
          <p:cNvPr id="4" name="TextBox 3">
            <a:extLst>
              <a:ext uri="{FF2B5EF4-FFF2-40B4-BE49-F238E27FC236}">
                <a16:creationId xmlns:a16="http://schemas.microsoft.com/office/drawing/2014/main" id="{90036FB3-AEDD-4D6D-A2F6-9DF576571A08}"/>
              </a:ext>
            </a:extLst>
          </p:cNvPr>
          <p:cNvSpPr txBox="1"/>
          <p:nvPr/>
        </p:nvSpPr>
        <p:spPr>
          <a:xfrm>
            <a:off x="194820" y="1471929"/>
            <a:ext cx="7218992" cy="1569660"/>
          </a:xfrm>
          <a:prstGeom prst="rect">
            <a:avLst/>
          </a:prstGeom>
          <a:solidFill>
            <a:schemeClr val="bg1">
              <a:lumMod val="95000"/>
            </a:schemeClr>
          </a:solidFill>
          <a:ln>
            <a:noFill/>
          </a:ln>
          <a:effectLst/>
        </p:spPr>
        <p:txBody>
          <a:bodyPr wrap="square" rtlCol="1">
            <a:spAutoFit/>
          </a:bodyPr>
          <a:lstStyle/>
          <a:p>
            <a:r>
              <a:rPr lang="he-IL" sz="1600" b="1" i="1" dirty="0">
                <a:solidFill>
                  <a:srgbClr val="FF0000"/>
                </a:solidFill>
              </a:rPr>
              <a:t>"אני מאד קרובה למדר"צית ומשתפת אותה, אבל למדר"צית אין ידע מתאים והיא לא נותנת לי מענה מקצועי" </a:t>
            </a:r>
            <a:r>
              <a:rPr lang="he-IL" sz="1600" b="1" dirty="0">
                <a:solidFill>
                  <a:srgbClr val="FF0000"/>
                </a:solidFill>
              </a:rPr>
              <a:t>(עו"ס נל"ר)</a:t>
            </a:r>
          </a:p>
          <a:p>
            <a:endParaRPr lang="he-IL" sz="1600" b="1" dirty="0">
              <a:solidFill>
                <a:srgbClr val="FF0000"/>
              </a:solidFill>
            </a:endParaRPr>
          </a:p>
          <a:p>
            <a:r>
              <a:rPr lang="he-IL" sz="1600" b="1" i="1" dirty="0">
                <a:solidFill>
                  <a:srgbClr val="FF0000"/>
                </a:solidFill>
              </a:rPr>
              <a:t>"המדר"צית מתחברת לתכנית ומביטה באנשים בגובה העיניים, משתפת לקוחות בקבלת החלטות, אבל לא שולטת בצוות, ובעיקר – לא יודעת איך להדריך את עובדיה </a:t>
            </a:r>
            <a:r>
              <a:rPr lang="he-IL" sz="1600" b="1" dirty="0">
                <a:solidFill>
                  <a:srgbClr val="FF0000"/>
                </a:solidFill>
              </a:rPr>
              <a:t>(עו"ס נל"ר)</a:t>
            </a:r>
          </a:p>
        </p:txBody>
      </p:sp>
      <p:sp>
        <p:nvSpPr>
          <p:cNvPr id="6" name="TextBox 5">
            <a:extLst>
              <a:ext uri="{FF2B5EF4-FFF2-40B4-BE49-F238E27FC236}">
                <a16:creationId xmlns:a16="http://schemas.microsoft.com/office/drawing/2014/main" id="{9E391B7A-6399-4234-903D-C4A97B06B38C}"/>
              </a:ext>
            </a:extLst>
          </p:cNvPr>
          <p:cNvSpPr txBox="1"/>
          <p:nvPr/>
        </p:nvSpPr>
        <p:spPr>
          <a:xfrm>
            <a:off x="7664823" y="1471929"/>
            <a:ext cx="4165875" cy="4801314"/>
          </a:xfrm>
          <a:prstGeom prst="rect">
            <a:avLst/>
          </a:prstGeom>
          <a:solidFill>
            <a:schemeClr val="bg1">
              <a:lumMod val="95000"/>
            </a:schemeClr>
          </a:solidFill>
          <a:ln>
            <a:noFill/>
          </a:ln>
          <a:effectLst/>
        </p:spPr>
        <p:txBody>
          <a:bodyPr wrap="square" rtlCol="1">
            <a:spAutoFit/>
          </a:bodyPr>
          <a:lstStyle/>
          <a:p>
            <a:r>
              <a:rPr lang="he-IL" b="1" i="1" dirty="0">
                <a:solidFill>
                  <a:srgbClr val="00B050"/>
                </a:solidFill>
              </a:rPr>
              <a:t>"התיקים מפוצלים היום. קודם [לפני הפיצול] זה יצר ניתוק לא בריא בין מנהל התיק לפונה, וניכר את עו"ס משפחה. על כן שינו את המודל, וכל תיק מטופל על ידי עו"ס משפחה, בעוד עו"ס עוצמה ונל"ר אחראיות רק על ההיבטים הרלבנטיים" </a:t>
            </a:r>
            <a:r>
              <a:rPr lang="he-IL" b="1" dirty="0">
                <a:solidFill>
                  <a:srgbClr val="00B050"/>
                </a:solidFill>
              </a:rPr>
              <a:t>(עו"ס נל"ר)</a:t>
            </a:r>
          </a:p>
          <a:p>
            <a:endParaRPr lang="he-IL" b="1" dirty="0">
              <a:solidFill>
                <a:srgbClr val="00B050"/>
              </a:solidFill>
            </a:endParaRPr>
          </a:p>
          <a:p>
            <a:r>
              <a:rPr lang="he-IL" b="1" i="1" dirty="0">
                <a:solidFill>
                  <a:srgbClr val="00B050"/>
                </a:solidFill>
              </a:rPr>
              <a:t>"פיצול התיק עובד רק אם הממשק צמוד ומתקיימים יחסי גומלין הדוקים שמחייבים קשר שוטף. זו תפיסה טיפולית שמטילה אלומת אור על כל האגף. כעת זה מחלחל" </a:t>
            </a:r>
            <a:r>
              <a:rPr lang="he-IL" b="1" dirty="0">
                <a:solidFill>
                  <a:srgbClr val="00B050"/>
                </a:solidFill>
              </a:rPr>
              <a:t>(עו"ס נל"ר)</a:t>
            </a:r>
          </a:p>
          <a:p>
            <a:endParaRPr lang="he-IL" b="1" dirty="0">
              <a:solidFill>
                <a:srgbClr val="00B050"/>
              </a:solidFill>
            </a:endParaRPr>
          </a:p>
          <a:p>
            <a:r>
              <a:rPr lang="he-IL" b="1" i="1" dirty="0">
                <a:solidFill>
                  <a:srgbClr val="00B050"/>
                </a:solidFill>
              </a:rPr>
              <a:t>"חל שינוי חיובי אצל העו"סיות [משפחה]. היום הן ממוקדות לקוח. מבינות שצריך לתת למשפחות אחריות לעשות שינוי בעצמן ולפתח עצמאות" </a:t>
            </a:r>
            <a:r>
              <a:rPr lang="he-IL" b="1" dirty="0">
                <a:solidFill>
                  <a:srgbClr val="00B050"/>
                </a:solidFill>
              </a:rPr>
              <a:t>(עו"ס נל"ר)</a:t>
            </a:r>
          </a:p>
        </p:txBody>
      </p:sp>
      <p:sp>
        <p:nvSpPr>
          <p:cNvPr id="9" name="TextBox 8">
            <a:extLst>
              <a:ext uri="{FF2B5EF4-FFF2-40B4-BE49-F238E27FC236}">
                <a16:creationId xmlns:a16="http://schemas.microsoft.com/office/drawing/2014/main" id="{D2B64358-892C-47BC-88C1-4D8108120B2C}"/>
              </a:ext>
            </a:extLst>
          </p:cNvPr>
          <p:cNvSpPr txBox="1"/>
          <p:nvPr/>
        </p:nvSpPr>
        <p:spPr>
          <a:xfrm>
            <a:off x="1939895" y="253465"/>
            <a:ext cx="9970061" cy="1146468"/>
          </a:xfrm>
          <a:prstGeom prst="rect">
            <a:avLst/>
          </a:prstGeom>
          <a:noFill/>
        </p:spPr>
        <p:txBody>
          <a:bodyPr wrap="square" rtlCol="1">
            <a:spAutoFit/>
          </a:bodyPr>
          <a:lstStyle/>
          <a:p>
            <a:pPr lvl="0" defTabSz="412740" hangingPunct="0">
              <a:defRPr/>
            </a:pPr>
            <a:r>
              <a:rPr lang="he-IL" sz="3200" b="1" dirty="0">
                <a:solidFill>
                  <a:srgbClr val="6489C6"/>
                </a:solidFill>
              </a:rPr>
              <a:t>חלחול חלקי לצוותי המחלקה:</a:t>
            </a:r>
          </a:p>
          <a:p>
            <a:pPr lvl="0" defTabSz="412740" hangingPunct="0">
              <a:spcBef>
                <a:spcPts val="1500"/>
              </a:spcBef>
              <a:defRPr/>
            </a:pPr>
            <a:r>
              <a:rPr lang="he-IL" sz="2400" b="1" dirty="0">
                <a:solidFill>
                  <a:srgbClr val="6489C6"/>
                </a:solidFill>
              </a:rPr>
              <a:t>כלים וגישה – נתונים נבחרים מהמחקר הכמותי והאיכותני ברשויות</a:t>
            </a:r>
            <a:endParaRPr lang="en-GB" sz="2400" b="1" dirty="0">
              <a:solidFill>
                <a:srgbClr val="6489C6"/>
              </a:solidFill>
            </a:endParaRPr>
          </a:p>
        </p:txBody>
      </p:sp>
      <p:sp>
        <p:nvSpPr>
          <p:cNvPr id="10"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32</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284469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animBg="1"/>
      <p:bldP spid="4"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2A9638-9545-4124-AC54-DCBF138FE30A}"/>
              </a:ext>
            </a:extLst>
          </p:cNvPr>
          <p:cNvGraphicFramePr>
            <a:graphicFrameLocks/>
          </p:cNvGraphicFramePr>
          <p:nvPr>
            <p:extLst>
              <p:ext uri="{D42A27DB-BD31-4B8C-83A1-F6EECF244321}">
                <p14:modId xmlns:p14="http://schemas.microsoft.com/office/powerpoint/2010/main" val="177922481"/>
              </p:ext>
            </p:extLst>
          </p:nvPr>
        </p:nvGraphicFramePr>
        <p:xfrm>
          <a:off x="6717710" y="1541152"/>
          <a:ext cx="5124665" cy="319589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EDF7B04-FE84-4BAD-858D-460F7BF0A200}"/>
              </a:ext>
            </a:extLst>
          </p:cNvPr>
          <p:cNvSpPr txBox="1"/>
          <p:nvPr/>
        </p:nvSpPr>
        <p:spPr>
          <a:xfrm>
            <a:off x="8508939" y="2539175"/>
            <a:ext cx="1533240" cy="1569660"/>
          </a:xfrm>
          <a:prstGeom prst="rect">
            <a:avLst/>
          </a:prstGeom>
          <a:solidFill>
            <a:srgbClr val="FFA3A3"/>
          </a:solidFill>
          <a:ln>
            <a:solidFill>
              <a:schemeClr val="tx1"/>
            </a:solidFill>
          </a:ln>
          <a:scene3d>
            <a:camera prst="orthographicFront"/>
            <a:lightRig rig="threePt" dir="t"/>
          </a:scene3d>
          <a:sp3d>
            <a:bevelT/>
          </a:sp3d>
        </p:spPr>
        <p:txBody>
          <a:bodyPr wrap="square" rtlCol="1">
            <a:spAutoFit/>
          </a:bodyPr>
          <a:lstStyle/>
          <a:p>
            <a:pPr algn="ctr"/>
            <a:r>
              <a:rPr lang="he-IL" sz="1600" b="1" dirty="0"/>
              <a:t>הפער בין ההערכות: עדות למיסוד חלקי של מנגנונים לשיתוף וחלחול הכלים והידע</a:t>
            </a:r>
          </a:p>
        </p:txBody>
      </p:sp>
      <p:graphicFrame>
        <p:nvGraphicFramePr>
          <p:cNvPr id="14" name="Chart 13">
            <a:extLst>
              <a:ext uri="{FF2B5EF4-FFF2-40B4-BE49-F238E27FC236}">
                <a16:creationId xmlns:a16="http://schemas.microsoft.com/office/drawing/2014/main" id="{B4682812-5705-43DE-828F-41503EE3F295}"/>
              </a:ext>
            </a:extLst>
          </p:cNvPr>
          <p:cNvGraphicFramePr>
            <a:graphicFrameLocks/>
          </p:cNvGraphicFramePr>
          <p:nvPr>
            <p:extLst>
              <p:ext uri="{D42A27DB-BD31-4B8C-83A1-F6EECF244321}">
                <p14:modId xmlns:p14="http://schemas.microsoft.com/office/powerpoint/2010/main" val="2002783954"/>
              </p:ext>
            </p:extLst>
          </p:nvPr>
        </p:nvGraphicFramePr>
        <p:xfrm>
          <a:off x="342153" y="1532965"/>
          <a:ext cx="6212840" cy="412116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921AE298-3456-48CF-93A0-25BA290AA1AE}"/>
              </a:ext>
            </a:extLst>
          </p:cNvPr>
          <p:cNvSpPr txBox="1"/>
          <p:nvPr/>
        </p:nvSpPr>
        <p:spPr>
          <a:xfrm>
            <a:off x="519047" y="3843760"/>
            <a:ext cx="5819000" cy="584775"/>
          </a:xfrm>
          <a:prstGeom prst="rect">
            <a:avLst/>
          </a:prstGeom>
          <a:solidFill>
            <a:srgbClr val="FFA3A3"/>
          </a:solidFill>
          <a:ln>
            <a:solidFill>
              <a:schemeClr val="tx1"/>
            </a:solidFill>
          </a:ln>
          <a:scene3d>
            <a:camera prst="orthographicFront"/>
            <a:lightRig rig="threePt" dir="t"/>
          </a:scene3d>
          <a:sp3d>
            <a:bevelT/>
          </a:sp3d>
        </p:spPr>
        <p:txBody>
          <a:bodyPr wrap="square" rtlCol="1">
            <a:spAutoFit/>
          </a:bodyPr>
          <a:lstStyle/>
          <a:p>
            <a:pPr algn="ctr"/>
            <a:r>
              <a:rPr lang="he-IL" sz="1600" b="1" dirty="0"/>
              <a:t>הן צוותי המערכים והן צוותי המחלקה מדווחים על שותפות אלה עם אלה. עם זאת, העו"סים במחלקות תופסים שותפות זו כחלשה יותר</a:t>
            </a:r>
          </a:p>
        </p:txBody>
      </p:sp>
      <p:sp>
        <p:nvSpPr>
          <p:cNvPr id="16" name="TextBox 15">
            <a:extLst>
              <a:ext uri="{FF2B5EF4-FFF2-40B4-BE49-F238E27FC236}">
                <a16:creationId xmlns:a16="http://schemas.microsoft.com/office/drawing/2014/main" id="{3D1B64DD-4153-4ACB-9789-7A091D7A0CA5}"/>
              </a:ext>
            </a:extLst>
          </p:cNvPr>
          <p:cNvSpPr txBox="1"/>
          <p:nvPr/>
        </p:nvSpPr>
        <p:spPr>
          <a:xfrm>
            <a:off x="6708744" y="4869296"/>
            <a:ext cx="5133631" cy="1569660"/>
          </a:xfrm>
          <a:prstGeom prst="rect">
            <a:avLst/>
          </a:prstGeom>
          <a:solidFill>
            <a:schemeClr val="bg1">
              <a:lumMod val="95000"/>
            </a:schemeClr>
          </a:solidFill>
          <a:ln>
            <a:noFill/>
          </a:ln>
          <a:effectLst/>
        </p:spPr>
        <p:txBody>
          <a:bodyPr wrap="square" rtlCol="1">
            <a:spAutoFit/>
          </a:bodyPr>
          <a:lstStyle/>
          <a:p>
            <a:r>
              <a:rPr lang="he-IL" sz="1600" b="1" i="1" dirty="0">
                <a:solidFill>
                  <a:srgbClr val="FF0000"/>
                </a:solidFill>
              </a:rPr>
              <a:t>"אין מסד מובנה לשיתוף בידע. חושבים על זה, וזה מתפספס. זה קורה, אבל באופן לא פורמלי, 'על הדרך'". </a:t>
            </a:r>
            <a:r>
              <a:rPr lang="he-IL" sz="1600" b="1" dirty="0">
                <a:solidFill>
                  <a:srgbClr val="FF0000"/>
                </a:solidFill>
              </a:rPr>
              <a:t>(עו"ס נל"ר)</a:t>
            </a:r>
          </a:p>
          <a:p>
            <a:endParaRPr lang="he-IL" sz="1600" b="1" dirty="0">
              <a:solidFill>
                <a:srgbClr val="FF0000"/>
              </a:solidFill>
            </a:endParaRPr>
          </a:p>
          <a:p>
            <a:r>
              <a:rPr lang="he-IL" sz="1600" b="1" i="1" dirty="0">
                <a:solidFill>
                  <a:srgbClr val="FF0000"/>
                </a:solidFill>
              </a:rPr>
              <a:t>"שיתוף ידע לא מוצב כיעד בתכנית העבודה והניהול השוטף בא על חשבון קהילת הידע. פיתוח ידע יש, אבל הפצה לא, ואין מישהו שזו משימתו" </a:t>
            </a:r>
            <a:r>
              <a:rPr lang="he-IL" sz="1600" b="1" dirty="0">
                <a:solidFill>
                  <a:srgbClr val="FF0000"/>
                </a:solidFill>
              </a:rPr>
              <a:t>(צוות מחוזי)</a:t>
            </a:r>
          </a:p>
        </p:txBody>
      </p:sp>
      <p:sp>
        <p:nvSpPr>
          <p:cNvPr id="12" name="TextBox 11">
            <a:extLst>
              <a:ext uri="{FF2B5EF4-FFF2-40B4-BE49-F238E27FC236}">
                <a16:creationId xmlns:a16="http://schemas.microsoft.com/office/drawing/2014/main" id="{D2B64358-892C-47BC-88C1-4D8108120B2C}"/>
              </a:ext>
            </a:extLst>
          </p:cNvPr>
          <p:cNvSpPr txBox="1"/>
          <p:nvPr/>
        </p:nvSpPr>
        <p:spPr>
          <a:xfrm>
            <a:off x="1939895" y="253465"/>
            <a:ext cx="9970061" cy="1146468"/>
          </a:xfrm>
          <a:prstGeom prst="rect">
            <a:avLst/>
          </a:prstGeom>
          <a:noFill/>
        </p:spPr>
        <p:txBody>
          <a:bodyPr wrap="square" rtlCol="1">
            <a:spAutoFit/>
          </a:bodyPr>
          <a:lstStyle/>
          <a:p>
            <a:pPr lvl="0" defTabSz="412740" hangingPunct="0">
              <a:defRPr/>
            </a:pPr>
            <a:r>
              <a:rPr lang="he-IL" sz="3200" b="1" dirty="0">
                <a:solidFill>
                  <a:srgbClr val="6489C6"/>
                </a:solidFill>
              </a:rPr>
              <a:t>חלחול חלקי לצוותי המחלקה:</a:t>
            </a:r>
          </a:p>
          <a:p>
            <a:pPr marR="0" indent="0" defTabSz="412740" fontAlgn="auto" hangingPunct="0">
              <a:lnSpc>
                <a:spcPct val="100000"/>
              </a:lnSpc>
              <a:spcBef>
                <a:spcPts val="1500"/>
              </a:spcBef>
              <a:spcAft>
                <a:spcPts val="0"/>
              </a:spcAft>
              <a:buClrTx/>
              <a:buSzTx/>
              <a:buFontTx/>
              <a:buNone/>
              <a:tabLst/>
              <a:defRPr/>
            </a:pPr>
            <a:r>
              <a:rPr lang="he-IL" sz="2400" b="1" dirty="0">
                <a:solidFill>
                  <a:srgbClr val="6489C6"/>
                </a:solidFill>
              </a:rPr>
              <a:t>מנגנוני תכלול ושיתוף פעולה וידע – נתונים נבחרים</a:t>
            </a:r>
            <a:endParaRPr lang="en-GB" sz="2400" b="1" dirty="0">
              <a:solidFill>
                <a:srgbClr val="6489C6"/>
              </a:solidFill>
            </a:endParaRPr>
          </a:p>
        </p:txBody>
      </p:sp>
      <p:sp>
        <p:nvSpPr>
          <p:cNvPr id="13"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33</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90148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500"/>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Effect transition="in" filter="fade">
                                      <p:cBhvr>
                                        <p:cTn id="31" dur="500"/>
                                        <p:tgtEl>
                                          <p:spTgt spid="1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Graphic spid="14" grpId="0">
        <p:bldAsOne/>
      </p:bldGraphic>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89BCC39-B6E3-4855-88C7-F6BCA1BA8267}" type="slidenum">
              <a:rPr kumimoji="0" lang="he-IL" sz="1001" b="0" i="0" u="none" strike="noStrike" kern="1200" cap="none" spc="0" normalizeH="0" baseline="0" noProof="0">
                <a:ln>
                  <a:noFill/>
                </a:ln>
                <a:solidFill>
                  <a:srgbClr val="4C6077"/>
                </a:solidFill>
                <a:effectLst/>
                <a:uLnTx/>
                <a:uFillTx/>
                <a:latin typeface="Geomanist Regular"/>
                <a:sym typeface="Geomanist Regular"/>
              </a:rPr>
              <a:pPr marL="0" marR="0" lvl="0" indent="0" algn="r" defTabSz="914400" rtl="1" eaLnBrk="1" fontAlgn="auto" latinLnBrk="0" hangingPunct="1">
                <a:lnSpc>
                  <a:spcPct val="100000"/>
                </a:lnSpc>
                <a:spcBef>
                  <a:spcPts val="0"/>
                </a:spcBef>
                <a:spcAft>
                  <a:spcPts val="0"/>
                </a:spcAft>
                <a:buClrTx/>
                <a:buSzTx/>
                <a:buFontTx/>
                <a:buNone/>
                <a:tabLst/>
                <a:defRPr/>
              </a:pPr>
              <a:t>34</a:t>
            </a:fld>
            <a:endParaRPr kumimoji="0" lang="he-IL" sz="1001" b="0" i="0" u="none" strike="noStrike" kern="1200" cap="none" spc="0" normalizeH="0" baseline="0" noProof="0" dirty="0">
              <a:ln>
                <a:noFill/>
              </a:ln>
              <a:solidFill>
                <a:srgbClr val="4C6077"/>
              </a:solidFill>
              <a:effectLst/>
              <a:uLnTx/>
              <a:uFillTx/>
              <a:latin typeface="Geomanist Regular"/>
              <a:sym typeface="Geomanist Regular"/>
            </a:endParaRPr>
          </a:p>
        </p:txBody>
      </p:sp>
      <p:pic>
        <p:nvPicPr>
          <p:cNvPr id="4" name="Picture 3">
            <a:extLst>
              <a:ext uri="{FF2B5EF4-FFF2-40B4-BE49-F238E27FC236}">
                <a16:creationId xmlns:a16="http://schemas.microsoft.com/office/drawing/2014/main" id="{8BD3DC13-D023-41EC-B146-BBFA946A4405}"/>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65" b="99858" l="0" r="97891">
                        <a14:foregroundMark x1="2813" y1="75000" x2="30703" y2="62642"/>
                        <a14:foregroundMark x1="31875" y1="62855" x2="58047" y2="93679"/>
                        <a14:foregroundMark x1="58359" y1="95739" x2="313" y2="88991"/>
                        <a14:foregroundMark x1="65469" y1="63139" x2="80234" y2="45028"/>
                        <a14:foregroundMark x1="80234" y1="45526" x2="96484" y2="75000"/>
                        <a14:foregroundMark x1="65469" y1="64418" x2="56641" y2="87713"/>
                        <a14:foregroundMark x1="58047" y1="87216" x2="79141" y2="99645"/>
                        <a14:foregroundMark x1="95625" y1="73722" x2="97891" y2="84872"/>
                      </a14:backgroundRemoval>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9549" y="933254"/>
            <a:ext cx="2743200" cy="2742630"/>
          </a:xfrm>
          <a:prstGeom prst="rect">
            <a:avLst/>
          </a:prstGeom>
        </p:spPr>
      </p:pic>
      <p:sp>
        <p:nvSpPr>
          <p:cNvPr id="8" name="מלבן 7"/>
          <p:cNvSpPr/>
          <p:nvPr/>
        </p:nvSpPr>
        <p:spPr>
          <a:xfrm>
            <a:off x="2558562" y="1494692"/>
            <a:ext cx="7063360" cy="3138854"/>
          </a:xfrm>
          <a:prstGeom prst="rect">
            <a:avLst/>
          </a:prstGeom>
          <a:solidFill>
            <a:srgbClr val="00A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9" name="TextBox 8"/>
          <p:cNvSpPr txBox="1"/>
          <p:nvPr/>
        </p:nvSpPr>
        <p:spPr>
          <a:xfrm>
            <a:off x="1090248" y="1882902"/>
            <a:ext cx="8182708" cy="592470"/>
          </a:xfrm>
          <a:prstGeom prst="rect">
            <a:avLst/>
          </a:prstGeom>
          <a:noFill/>
        </p:spPr>
        <p:txBody>
          <a:bodyPr wrap="square" rtlCol="1">
            <a:spAutoFit/>
          </a:bodyPr>
          <a:lstStyle/>
          <a:p>
            <a:pPr fontAlgn="t">
              <a:lnSpc>
                <a:spcPts val="3600"/>
              </a:lnSpc>
            </a:pPr>
            <a:r>
              <a:rPr lang="he-IL" sz="4000" b="1" dirty="0">
                <a:solidFill>
                  <a:schemeClr val="bg1"/>
                </a:solidFill>
              </a:rPr>
              <a:t>תובנות ומבט לבאות</a:t>
            </a:r>
          </a:p>
        </p:txBody>
      </p:sp>
      <p:pic>
        <p:nvPicPr>
          <p:cNvPr id="7" name="תמונה 2">
            <a:extLst>
              <a:ext uri="{FF2B5EF4-FFF2-40B4-BE49-F238E27FC236}">
                <a16:creationId xmlns:a16="http://schemas.microsoft.com/office/drawing/2014/main" id="{A57653B4-689A-49D9-827F-482E577B94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1501" y="3675884"/>
            <a:ext cx="2729350" cy="2840804"/>
          </a:xfrm>
          <a:prstGeom prst="rect">
            <a:avLst/>
          </a:prstGeom>
        </p:spPr>
      </p:pic>
      <p:pic>
        <p:nvPicPr>
          <p:cNvPr id="10" name="Picture 9">
            <a:extLst>
              <a:ext uri="{FF2B5EF4-FFF2-40B4-BE49-F238E27FC236}">
                <a16:creationId xmlns:a16="http://schemas.microsoft.com/office/drawing/2014/main" id="{936FD47F-7D9A-4BAA-B3A5-CBEC27EAE7F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1983" y="206683"/>
            <a:ext cx="4077406" cy="801984"/>
          </a:xfrm>
          <a:prstGeom prst="rect">
            <a:avLst/>
          </a:prstGeom>
        </p:spPr>
      </p:pic>
    </p:spTree>
    <p:extLst>
      <p:ext uri="{BB962C8B-B14F-4D97-AF65-F5344CB8AC3E}">
        <p14:creationId xmlns:p14="http://schemas.microsoft.com/office/powerpoint/2010/main" val="2241473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FE81D76-0315-4F2A-8F4C-1B2962B0AA23}"/>
              </a:ext>
            </a:extLst>
          </p:cNvPr>
          <p:cNvSpPr txBox="1"/>
          <p:nvPr/>
        </p:nvSpPr>
        <p:spPr>
          <a:xfrm>
            <a:off x="2309597" y="1178347"/>
            <a:ext cx="7572805" cy="830997"/>
          </a:xfrm>
          <a:prstGeom prst="rect">
            <a:avLst/>
          </a:prstGeom>
          <a:noFill/>
        </p:spPr>
        <p:txBody>
          <a:bodyPr wrap="square" rtlCol="1">
            <a:spAutoFit/>
          </a:bodyPr>
          <a:lstStyle/>
          <a:p>
            <a:pPr algn="ctr"/>
            <a:r>
              <a:rPr lang="he-IL" sz="2400" dirty="0"/>
              <a:t>האינדיקטורים שהיינו מצפים למצוא, לכך שהתכנית נמצאת על המסלול הנכון להשגת מטרותיה, ברובם נמצאו</a:t>
            </a:r>
          </a:p>
        </p:txBody>
      </p:sp>
      <p:pic>
        <p:nvPicPr>
          <p:cNvPr id="23" name="Picture 22">
            <a:extLst>
              <a:ext uri="{FF2B5EF4-FFF2-40B4-BE49-F238E27FC236}">
                <a16:creationId xmlns:a16="http://schemas.microsoft.com/office/drawing/2014/main" id="{5EE0A7C2-8ED2-490B-BFC4-8C864748D5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33" y="3664599"/>
            <a:ext cx="3857722" cy="2487513"/>
          </a:xfrm>
          <a:prstGeom prst="rect">
            <a:avLst/>
          </a:prstGeom>
        </p:spPr>
      </p:pic>
      <p:pic>
        <p:nvPicPr>
          <p:cNvPr id="32" name="Picture 31">
            <a:extLst>
              <a:ext uri="{FF2B5EF4-FFF2-40B4-BE49-F238E27FC236}">
                <a16:creationId xmlns:a16="http://schemas.microsoft.com/office/drawing/2014/main" id="{41149BE9-504F-43E5-A088-C2703C3C6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216" y="3665900"/>
            <a:ext cx="3985009" cy="2462460"/>
          </a:xfrm>
          <a:prstGeom prst="rect">
            <a:avLst/>
          </a:prstGeom>
        </p:spPr>
      </p:pic>
      <p:sp>
        <p:nvSpPr>
          <p:cNvPr id="33" name="TextBox 32">
            <a:extLst>
              <a:ext uri="{FF2B5EF4-FFF2-40B4-BE49-F238E27FC236}">
                <a16:creationId xmlns:a16="http://schemas.microsoft.com/office/drawing/2014/main" id="{99D87A84-50FE-4A10-85A9-EE9DDFC6B171}"/>
              </a:ext>
            </a:extLst>
          </p:cNvPr>
          <p:cNvSpPr txBox="1"/>
          <p:nvPr/>
        </p:nvSpPr>
        <p:spPr>
          <a:xfrm>
            <a:off x="8622077" y="2749949"/>
            <a:ext cx="2281286" cy="707886"/>
          </a:xfrm>
          <a:prstGeom prst="rect">
            <a:avLst/>
          </a:prstGeom>
          <a:noFill/>
          <a:ln>
            <a:solidFill>
              <a:schemeClr val="tx1"/>
            </a:solidFill>
          </a:ln>
        </p:spPr>
        <p:txBody>
          <a:bodyPr wrap="square" rtlCol="1">
            <a:spAutoFit/>
          </a:bodyPr>
          <a:lstStyle/>
          <a:p>
            <a:pPr algn="ctr"/>
            <a:r>
              <a:rPr lang="he-IL" sz="2000" dirty="0"/>
              <a:t>שיפור במצב המשפחות</a:t>
            </a:r>
          </a:p>
        </p:txBody>
      </p:sp>
      <p:sp>
        <p:nvSpPr>
          <p:cNvPr id="41" name="TextBox 40">
            <a:extLst>
              <a:ext uri="{FF2B5EF4-FFF2-40B4-BE49-F238E27FC236}">
                <a16:creationId xmlns:a16="http://schemas.microsoft.com/office/drawing/2014/main" id="{76C9D161-F4A5-4037-BB0F-BACDBC773EC0}"/>
              </a:ext>
            </a:extLst>
          </p:cNvPr>
          <p:cNvSpPr txBox="1"/>
          <p:nvPr/>
        </p:nvSpPr>
        <p:spPr>
          <a:xfrm>
            <a:off x="1102659" y="2749949"/>
            <a:ext cx="2941478" cy="707886"/>
          </a:xfrm>
          <a:prstGeom prst="rect">
            <a:avLst/>
          </a:prstGeom>
          <a:noFill/>
          <a:ln>
            <a:solidFill>
              <a:schemeClr val="tx1"/>
            </a:solidFill>
          </a:ln>
        </p:spPr>
        <p:txBody>
          <a:bodyPr wrap="square" rtlCol="1">
            <a:spAutoFit/>
          </a:bodyPr>
          <a:lstStyle/>
          <a:p>
            <a:pPr algn="ctr"/>
            <a:r>
              <a:rPr lang="he-IL" sz="2000" dirty="0"/>
              <a:t>שינוי מערכתי (תפיסתי וארגוני) במחלקות</a:t>
            </a:r>
          </a:p>
        </p:txBody>
      </p:sp>
      <p:pic>
        <p:nvPicPr>
          <p:cNvPr id="35" name="Picture 34">
            <a:extLst>
              <a:ext uri="{FF2B5EF4-FFF2-40B4-BE49-F238E27FC236}">
                <a16:creationId xmlns:a16="http://schemas.microsoft.com/office/drawing/2014/main" id="{DB8B18DE-0CC4-43FC-BB7F-C78ED23F0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5040" y="3700613"/>
            <a:ext cx="1748640" cy="2397506"/>
          </a:xfrm>
          <a:prstGeom prst="rect">
            <a:avLst/>
          </a:prstGeom>
        </p:spPr>
      </p:pic>
      <p:cxnSp>
        <p:nvCxnSpPr>
          <p:cNvPr id="37" name="Straight Arrow Connector 36">
            <a:extLst>
              <a:ext uri="{FF2B5EF4-FFF2-40B4-BE49-F238E27FC236}">
                <a16:creationId xmlns:a16="http://schemas.microsoft.com/office/drawing/2014/main" id="{AA8B4AC9-BA60-46F8-A3C6-B4773CF7263E}"/>
              </a:ext>
            </a:extLst>
          </p:cNvPr>
          <p:cNvCxnSpPr>
            <a:stCxn id="7" idx="2"/>
            <a:endCxn id="33" idx="0"/>
          </p:cNvCxnSpPr>
          <p:nvPr/>
        </p:nvCxnSpPr>
        <p:spPr>
          <a:xfrm>
            <a:off x="6096000" y="2009344"/>
            <a:ext cx="3666720" cy="740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DD1D0C0-7235-4130-9AFA-4D7EFF39A7DD}"/>
              </a:ext>
            </a:extLst>
          </p:cNvPr>
          <p:cNvCxnSpPr>
            <a:stCxn id="7" idx="2"/>
            <a:endCxn id="41" idx="0"/>
          </p:cNvCxnSpPr>
          <p:nvPr/>
        </p:nvCxnSpPr>
        <p:spPr>
          <a:xfrm flipH="1">
            <a:off x="2573398" y="2009344"/>
            <a:ext cx="3522602" cy="740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B64358-892C-47BC-88C1-4D8108120B2C}"/>
              </a:ext>
            </a:extLst>
          </p:cNvPr>
          <p:cNvSpPr txBox="1"/>
          <p:nvPr/>
        </p:nvSpPr>
        <p:spPr>
          <a:xfrm>
            <a:off x="2510118" y="253465"/>
            <a:ext cx="9399838" cy="584775"/>
          </a:xfrm>
          <a:prstGeom prst="rect">
            <a:avLst/>
          </a:prstGeom>
          <a:noFill/>
        </p:spPr>
        <p:txBody>
          <a:bodyPr wrap="square" rtlCol="1">
            <a:spAutoFit/>
          </a:bodyPr>
          <a:lstStyle/>
          <a:p>
            <a:r>
              <a:rPr lang="he-IL" sz="3200" b="1" dirty="0">
                <a:solidFill>
                  <a:srgbClr val="6489C6"/>
                </a:solidFill>
              </a:rPr>
              <a:t>התמונה הגדולה: הצלחות</a:t>
            </a:r>
            <a:endParaRPr lang="he-IL" sz="2200" b="1" dirty="0">
              <a:solidFill>
                <a:srgbClr val="6489C6"/>
              </a:solidFill>
            </a:endParaRPr>
          </a:p>
        </p:txBody>
      </p:sp>
      <p:sp>
        <p:nvSpPr>
          <p:cNvPr id="14"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35</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261567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F29568-3555-43E1-93C9-6FEDCD4B3D60}"/>
              </a:ext>
            </a:extLst>
          </p:cNvPr>
          <p:cNvSpPr txBox="1"/>
          <p:nvPr/>
        </p:nvSpPr>
        <p:spPr>
          <a:xfrm>
            <a:off x="8514713" y="1356345"/>
            <a:ext cx="2686639" cy="584775"/>
          </a:xfrm>
          <a:prstGeom prst="rect">
            <a:avLst/>
          </a:prstGeom>
          <a:noFill/>
        </p:spPr>
        <p:txBody>
          <a:bodyPr wrap="square" rtlCol="1">
            <a:spAutoFit/>
          </a:bodyPr>
          <a:lstStyle/>
          <a:p>
            <a:r>
              <a:rPr lang="he-IL" sz="3200" b="1" dirty="0">
                <a:solidFill>
                  <a:srgbClr val="00A3A0"/>
                </a:solidFill>
              </a:rPr>
              <a:t>קיימות</a:t>
            </a:r>
          </a:p>
        </p:txBody>
      </p:sp>
      <p:sp>
        <p:nvSpPr>
          <p:cNvPr id="6" name="TextBox 5">
            <a:extLst>
              <a:ext uri="{FF2B5EF4-FFF2-40B4-BE49-F238E27FC236}">
                <a16:creationId xmlns:a16="http://schemas.microsoft.com/office/drawing/2014/main" id="{B14EA23E-C4A6-4526-AB5B-F2F05BA585DC}"/>
              </a:ext>
            </a:extLst>
          </p:cNvPr>
          <p:cNvSpPr txBox="1"/>
          <p:nvPr/>
        </p:nvSpPr>
        <p:spPr>
          <a:xfrm>
            <a:off x="1550895" y="1448678"/>
            <a:ext cx="7492184" cy="400110"/>
          </a:xfrm>
          <a:prstGeom prst="rect">
            <a:avLst/>
          </a:prstGeom>
          <a:noFill/>
        </p:spPr>
        <p:txBody>
          <a:bodyPr wrap="square" rtlCol="1">
            <a:spAutoFit/>
          </a:bodyPr>
          <a:lstStyle/>
          <a:p>
            <a:r>
              <a:rPr lang="he-IL" sz="2000" dirty="0"/>
              <a:t>1. קיימות היא נקודת תורפה נפוצה בתכניות בעצימות גבוהה לטיפול בעוני</a:t>
            </a:r>
          </a:p>
        </p:txBody>
      </p:sp>
      <p:graphicFrame>
        <p:nvGraphicFramePr>
          <p:cNvPr id="11" name="Chart 10">
            <a:extLst>
              <a:ext uri="{FF2B5EF4-FFF2-40B4-BE49-F238E27FC236}">
                <a16:creationId xmlns:a16="http://schemas.microsoft.com/office/drawing/2014/main" id="{580CAA19-1581-4616-A017-04F7DD097FBA}"/>
              </a:ext>
            </a:extLst>
          </p:cNvPr>
          <p:cNvGraphicFramePr>
            <a:graphicFrameLocks/>
          </p:cNvGraphicFramePr>
          <p:nvPr>
            <p:extLst>
              <p:ext uri="{D42A27DB-BD31-4B8C-83A1-F6EECF244321}">
                <p14:modId xmlns:p14="http://schemas.microsoft.com/office/powerpoint/2010/main" val="4167841790"/>
              </p:ext>
            </p:extLst>
          </p:nvPr>
        </p:nvGraphicFramePr>
        <p:xfrm>
          <a:off x="2023712" y="2095008"/>
          <a:ext cx="6914100" cy="2918691"/>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a:extLst>
              <a:ext uri="{FF2B5EF4-FFF2-40B4-BE49-F238E27FC236}">
                <a16:creationId xmlns:a16="http://schemas.microsoft.com/office/drawing/2014/main" id="{0012A5DC-1DAD-410D-8E07-96F5B6371804}"/>
              </a:ext>
            </a:extLst>
          </p:cNvPr>
          <p:cNvCxnSpPr>
            <a:cxnSpLocks/>
          </p:cNvCxnSpPr>
          <p:nvPr/>
        </p:nvCxnSpPr>
        <p:spPr>
          <a:xfrm flipH="1">
            <a:off x="4497970" y="3364443"/>
            <a:ext cx="2016320" cy="5352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C8CE8D-0B88-483F-B110-0EF6C6ADA63A}"/>
              </a:ext>
            </a:extLst>
          </p:cNvPr>
          <p:cNvSpPr txBox="1"/>
          <p:nvPr/>
        </p:nvSpPr>
        <p:spPr>
          <a:xfrm>
            <a:off x="1810871" y="5179662"/>
            <a:ext cx="7232207" cy="400110"/>
          </a:xfrm>
          <a:prstGeom prst="rect">
            <a:avLst/>
          </a:prstGeom>
          <a:noFill/>
        </p:spPr>
        <p:txBody>
          <a:bodyPr wrap="square" rtlCol="1">
            <a:spAutoFit/>
          </a:bodyPr>
          <a:lstStyle/>
          <a:p>
            <a:r>
              <a:rPr lang="he-IL" sz="2000" dirty="0"/>
              <a:t>2. המחקר </a:t>
            </a:r>
            <a:r>
              <a:rPr lang="he-IL" sz="2000" b="1" dirty="0"/>
              <a:t>לא</a:t>
            </a:r>
            <a:r>
              <a:rPr lang="he-IL" sz="2000" dirty="0"/>
              <a:t> מצא אינדיקציות לכך שמנגנוני הקימות הנחוצים אכן קיימים</a:t>
            </a:r>
          </a:p>
        </p:txBody>
      </p:sp>
      <p:sp>
        <p:nvSpPr>
          <p:cNvPr id="13" name="TextBox 12">
            <a:extLst>
              <a:ext uri="{FF2B5EF4-FFF2-40B4-BE49-F238E27FC236}">
                <a16:creationId xmlns:a16="http://schemas.microsoft.com/office/drawing/2014/main" id="{D2B64358-892C-47BC-88C1-4D8108120B2C}"/>
              </a:ext>
            </a:extLst>
          </p:cNvPr>
          <p:cNvSpPr txBox="1"/>
          <p:nvPr/>
        </p:nvSpPr>
        <p:spPr>
          <a:xfrm>
            <a:off x="2303929" y="253465"/>
            <a:ext cx="9606027" cy="584775"/>
          </a:xfrm>
          <a:prstGeom prst="rect">
            <a:avLst/>
          </a:prstGeom>
          <a:noFill/>
        </p:spPr>
        <p:txBody>
          <a:bodyPr wrap="square" rtlCol="1">
            <a:spAutoFit/>
          </a:bodyPr>
          <a:lstStyle/>
          <a:p>
            <a:r>
              <a:rPr lang="he-IL" sz="3200" b="1" dirty="0">
                <a:solidFill>
                  <a:srgbClr val="6489C6"/>
                </a:solidFill>
              </a:rPr>
              <a:t>התמונה הגדולה: אתגרים</a:t>
            </a:r>
            <a:endParaRPr lang="he-IL" sz="2200" b="1" dirty="0">
              <a:solidFill>
                <a:srgbClr val="6489C6"/>
              </a:solidFill>
            </a:endParaRPr>
          </a:p>
        </p:txBody>
      </p:sp>
      <p:sp>
        <p:nvSpPr>
          <p:cNvPr id="17"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36</a:t>
            </a:r>
            <a:endParaRPr lang="he-IL" sz="1200" b="1" dirty="0">
              <a:solidFill>
                <a:schemeClr val="bg1">
                  <a:lumMod val="65000"/>
                </a:schemeClr>
              </a:solidFill>
              <a:latin typeface="Geomanist Regular"/>
              <a:sym typeface="Geomanist Regular"/>
            </a:endParaRPr>
          </a:p>
        </p:txBody>
      </p:sp>
      <p:sp>
        <p:nvSpPr>
          <p:cNvPr id="9" name="TextBox 8">
            <a:extLst>
              <a:ext uri="{FF2B5EF4-FFF2-40B4-BE49-F238E27FC236}">
                <a16:creationId xmlns:a16="http://schemas.microsoft.com/office/drawing/2014/main" id="{3C63ADAD-DAC4-4198-9C71-C91791AA6885}"/>
              </a:ext>
            </a:extLst>
          </p:cNvPr>
          <p:cNvSpPr txBox="1"/>
          <p:nvPr/>
        </p:nvSpPr>
        <p:spPr>
          <a:xfrm>
            <a:off x="9083707" y="2969577"/>
            <a:ext cx="2826249" cy="1169551"/>
          </a:xfrm>
          <a:prstGeom prst="rect">
            <a:avLst/>
          </a:prstGeom>
          <a:noFill/>
        </p:spPr>
        <p:txBody>
          <a:bodyPr wrap="square" rtlCol="1">
            <a:spAutoFit/>
          </a:bodyPr>
          <a:lstStyle/>
          <a:p>
            <a:pPr algn="l" rtl="0"/>
            <a:r>
              <a:rPr lang="en-US" sz="1000" b="1" dirty="0" err="1">
                <a:solidFill>
                  <a:prstClr val="black"/>
                </a:solidFill>
                <a:latin typeface="Calibri"/>
              </a:rPr>
              <a:t>Michalopoulos</a:t>
            </a:r>
            <a:r>
              <a:rPr lang="en-US" sz="1000" b="1" dirty="0">
                <a:solidFill>
                  <a:prstClr val="black"/>
                </a:solidFill>
                <a:latin typeface="Calibri"/>
              </a:rPr>
              <a:t>, Charles, Doug </a:t>
            </a:r>
            <a:r>
              <a:rPr lang="en-US" sz="1000" b="1" dirty="0" err="1">
                <a:solidFill>
                  <a:prstClr val="black"/>
                </a:solidFill>
                <a:latin typeface="Calibri"/>
              </a:rPr>
              <a:t>Tattrie</a:t>
            </a:r>
            <a:r>
              <a:rPr lang="en-US" sz="1000" b="1" dirty="0">
                <a:solidFill>
                  <a:prstClr val="black"/>
                </a:solidFill>
                <a:latin typeface="Calibri"/>
              </a:rPr>
              <a:t>, Cynthia Miller, Philip K. Robins, Pamela Morris, David </a:t>
            </a:r>
            <a:r>
              <a:rPr lang="en-US" sz="1000" b="1" dirty="0" err="1">
                <a:solidFill>
                  <a:prstClr val="black"/>
                </a:solidFill>
                <a:latin typeface="Calibri"/>
              </a:rPr>
              <a:t>Gyarmati</a:t>
            </a:r>
            <a:r>
              <a:rPr lang="en-US" sz="1000" b="1" dirty="0">
                <a:solidFill>
                  <a:prstClr val="black"/>
                </a:solidFill>
                <a:latin typeface="Calibri"/>
              </a:rPr>
              <a:t>, Cindy </a:t>
            </a:r>
            <a:r>
              <a:rPr lang="en-US" sz="1000" b="1" dirty="0" err="1">
                <a:solidFill>
                  <a:prstClr val="black"/>
                </a:solidFill>
                <a:latin typeface="Calibri"/>
              </a:rPr>
              <a:t>Redcross</a:t>
            </a:r>
            <a:r>
              <a:rPr lang="en-US" sz="1000" b="1" dirty="0">
                <a:solidFill>
                  <a:prstClr val="black"/>
                </a:solidFill>
                <a:latin typeface="Calibri"/>
              </a:rPr>
              <a:t>, Kelly Foley and Reuben Ford. “Making Work Pay: Final Report on the </a:t>
            </a:r>
            <a:r>
              <a:rPr lang="en-US" sz="1000" b="1" dirty="0" err="1">
                <a:solidFill>
                  <a:prstClr val="black"/>
                </a:solidFill>
                <a:latin typeface="Calibri"/>
              </a:rPr>
              <a:t>SelfSufficiency</a:t>
            </a:r>
            <a:r>
              <a:rPr lang="en-US" sz="1000" b="1" dirty="0">
                <a:solidFill>
                  <a:prstClr val="black"/>
                </a:solidFill>
                <a:latin typeface="Calibri"/>
              </a:rPr>
              <a:t> Project for Long-Term Welfare Recipients.” Social Research Demonstration Corporation, July 2002</a:t>
            </a:r>
            <a:endParaRPr lang="en-US" sz="1000" b="1" dirty="0">
              <a:solidFill>
                <a:prstClr val="black"/>
              </a:solidFill>
            </a:endParaRPr>
          </a:p>
        </p:txBody>
      </p:sp>
    </p:spTree>
    <p:extLst>
      <p:ext uri="{BB962C8B-B14F-4D97-AF65-F5344CB8AC3E}">
        <p14:creationId xmlns:p14="http://schemas.microsoft.com/office/powerpoint/2010/main" val="62514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1" grpId="0">
        <p:bldAsOne/>
      </p:bldGraphic>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96A14A-DFD7-4957-A166-BC8B5B742AD1}"/>
              </a:ext>
            </a:extLst>
          </p:cNvPr>
          <p:cNvSpPr txBox="1"/>
          <p:nvPr/>
        </p:nvSpPr>
        <p:spPr>
          <a:xfrm>
            <a:off x="9191593" y="1360482"/>
            <a:ext cx="2686639" cy="584775"/>
          </a:xfrm>
          <a:prstGeom prst="rect">
            <a:avLst/>
          </a:prstGeom>
          <a:noFill/>
        </p:spPr>
        <p:txBody>
          <a:bodyPr wrap="square" rtlCol="1">
            <a:spAutoFit/>
          </a:bodyPr>
          <a:lstStyle/>
          <a:p>
            <a:pPr algn="ctr"/>
            <a:r>
              <a:rPr lang="he-IL" sz="3200" b="1" dirty="0">
                <a:solidFill>
                  <a:srgbClr val="00A3A0"/>
                </a:solidFill>
              </a:rPr>
              <a:t>חלחול</a:t>
            </a:r>
          </a:p>
        </p:txBody>
      </p:sp>
      <p:sp>
        <p:nvSpPr>
          <p:cNvPr id="14" name="TextBox 13">
            <a:extLst>
              <a:ext uri="{FF2B5EF4-FFF2-40B4-BE49-F238E27FC236}">
                <a16:creationId xmlns:a16="http://schemas.microsoft.com/office/drawing/2014/main" id="{8E05CA43-3CDD-42A8-99EE-B0359EB7B816}"/>
              </a:ext>
            </a:extLst>
          </p:cNvPr>
          <p:cNvSpPr txBox="1"/>
          <p:nvPr/>
        </p:nvSpPr>
        <p:spPr>
          <a:xfrm>
            <a:off x="842682" y="1416389"/>
            <a:ext cx="8195126" cy="3170099"/>
          </a:xfrm>
          <a:prstGeom prst="rect">
            <a:avLst/>
          </a:prstGeom>
          <a:noFill/>
        </p:spPr>
        <p:txBody>
          <a:bodyPr wrap="square" rtlCol="1">
            <a:spAutoFit/>
          </a:bodyPr>
          <a:lstStyle/>
          <a:p>
            <a:r>
              <a:rPr lang="he-IL" sz="2000" dirty="0"/>
              <a:t>1. חלחול התפיסה והפרקטיקה מסוכני השינוי (העו"סים במערכי נושמים ועוצמה) לצוותי המחלקות הוא מפתח מרכזי לטיפול בעוני ברמה הלאומית</a:t>
            </a:r>
          </a:p>
          <a:p>
            <a:endParaRPr lang="he-IL" sz="2000" dirty="0"/>
          </a:p>
          <a:p>
            <a:r>
              <a:rPr lang="he-IL" sz="2000" dirty="0"/>
              <a:t>2. תהליך החלחול עוד נמצא בראשיתו</a:t>
            </a:r>
          </a:p>
          <a:p>
            <a:endParaRPr lang="he-IL" sz="2000" dirty="0"/>
          </a:p>
          <a:p>
            <a:r>
              <a:rPr lang="he-IL" sz="2000" dirty="0"/>
              <a:t>3. סוכני השינוי (העו"סים במערכי נושמים ועוצמה) מהווים רק כ-5% מכלל העו"סים במחלקות לשירותים חברתיים – הרבה מתחת ל-</a:t>
            </a:r>
            <a:r>
              <a:rPr lang="en-US" sz="2000" dirty="0"/>
              <a:t>tipping point</a:t>
            </a:r>
            <a:r>
              <a:rPr lang="he-IL" sz="2000" dirty="0"/>
              <a:t>: המסה הקריטית הנחוצה לצורך המשך חלחול אורגני</a:t>
            </a:r>
          </a:p>
          <a:p>
            <a:endParaRPr lang="he-IL" sz="2000" dirty="0"/>
          </a:p>
          <a:p>
            <a:r>
              <a:rPr lang="he-IL" sz="2000" b="1" dirty="0"/>
              <a:t>4.ללא פעולה פרו-אקטיבית, אין יסוד להניח שתהליך החלחול יושלם</a:t>
            </a:r>
          </a:p>
        </p:txBody>
      </p:sp>
      <p:sp>
        <p:nvSpPr>
          <p:cNvPr id="13" name="TextBox 12">
            <a:extLst>
              <a:ext uri="{FF2B5EF4-FFF2-40B4-BE49-F238E27FC236}">
                <a16:creationId xmlns:a16="http://schemas.microsoft.com/office/drawing/2014/main" id="{D2B64358-892C-47BC-88C1-4D8108120B2C}"/>
              </a:ext>
            </a:extLst>
          </p:cNvPr>
          <p:cNvSpPr txBox="1"/>
          <p:nvPr/>
        </p:nvSpPr>
        <p:spPr>
          <a:xfrm>
            <a:off x="2303929" y="253465"/>
            <a:ext cx="9606027" cy="584775"/>
          </a:xfrm>
          <a:prstGeom prst="rect">
            <a:avLst/>
          </a:prstGeom>
          <a:noFill/>
        </p:spPr>
        <p:txBody>
          <a:bodyPr wrap="square" rtlCol="1">
            <a:spAutoFit/>
          </a:bodyPr>
          <a:lstStyle/>
          <a:p>
            <a:r>
              <a:rPr lang="he-IL" sz="3200" b="1" dirty="0">
                <a:solidFill>
                  <a:srgbClr val="6489C6"/>
                </a:solidFill>
              </a:rPr>
              <a:t>התמונה הגדולה: אתגרים</a:t>
            </a:r>
            <a:endParaRPr lang="he-IL" sz="2200" b="1" dirty="0">
              <a:solidFill>
                <a:srgbClr val="6489C6"/>
              </a:solidFill>
            </a:endParaRPr>
          </a:p>
        </p:txBody>
      </p:sp>
      <p:sp>
        <p:nvSpPr>
          <p:cNvPr id="17"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37</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236252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 calcmode="lin" valueType="num">
                                      <p:cBhvr additive="base">
                                        <p:cTn id="2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anim calcmode="lin" valueType="num">
                                      <p:cBhvr additive="base">
                                        <p:cTn id="2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DA5F5C1-1978-44A6-834F-29659F53EFEA}"/>
              </a:ext>
            </a:extLst>
          </p:cNvPr>
          <p:cNvSpPr txBox="1"/>
          <p:nvPr/>
        </p:nvSpPr>
        <p:spPr>
          <a:xfrm>
            <a:off x="8355102" y="1425793"/>
            <a:ext cx="3143154" cy="1364476"/>
          </a:xfrm>
          <a:prstGeom prst="rect">
            <a:avLst/>
          </a:prstGeom>
          <a:noFill/>
        </p:spPr>
        <p:txBody>
          <a:bodyPr wrap="square" rtlCol="1">
            <a:spAutoFit/>
          </a:bodyPr>
          <a:lstStyle/>
          <a:p>
            <a:pPr>
              <a:lnSpc>
                <a:spcPts val="3200"/>
              </a:lnSpc>
            </a:pPr>
            <a:r>
              <a:rPr lang="he-IL" sz="3200" b="1" dirty="0">
                <a:solidFill>
                  <a:srgbClr val="00A3A0"/>
                </a:solidFill>
              </a:rPr>
              <a:t>חיבור בין </a:t>
            </a:r>
          </a:p>
          <a:p>
            <a:pPr>
              <a:lnSpc>
                <a:spcPts val="3200"/>
              </a:lnSpc>
            </a:pPr>
            <a:r>
              <a:rPr lang="he-IL" sz="3200" b="1" dirty="0">
                <a:solidFill>
                  <a:srgbClr val="00A3A0"/>
                </a:solidFill>
              </a:rPr>
              <a:t>תיאוריה </a:t>
            </a:r>
          </a:p>
          <a:p>
            <a:pPr>
              <a:lnSpc>
                <a:spcPts val="3200"/>
              </a:lnSpc>
            </a:pPr>
            <a:r>
              <a:rPr lang="he-IL" sz="3200" b="1" dirty="0">
                <a:solidFill>
                  <a:srgbClr val="00A3A0"/>
                </a:solidFill>
              </a:rPr>
              <a:t>ופרקטיקה</a:t>
            </a:r>
          </a:p>
        </p:txBody>
      </p:sp>
      <p:sp>
        <p:nvSpPr>
          <p:cNvPr id="18" name="TextBox 17">
            <a:extLst>
              <a:ext uri="{FF2B5EF4-FFF2-40B4-BE49-F238E27FC236}">
                <a16:creationId xmlns:a16="http://schemas.microsoft.com/office/drawing/2014/main" id="{53F2C4CB-4626-4C38-9B9B-3AB7AC85DEFB}"/>
              </a:ext>
            </a:extLst>
          </p:cNvPr>
          <p:cNvSpPr txBox="1"/>
          <p:nvPr/>
        </p:nvSpPr>
        <p:spPr>
          <a:xfrm>
            <a:off x="1945341" y="1420355"/>
            <a:ext cx="7096590" cy="2554545"/>
          </a:xfrm>
          <a:prstGeom prst="rect">
            <a:avLst/>
          </a:prstGeom>
          <a:noFill/>
        </p:spPr>
        <p:txBody>
          <a:bodyPr wrap="square" rtlCol="1">
            <a:spAutoFit/>
          </a:bodyPr>
          <a:lstStyle/>
          <a:p>
            <a:r>
              <a:rPr lang="he-IL" sz="2000" dirty="0"/>
              <a:t>1. השינוי ברמה התפיסתית בקרב סוכני השינוי אכן נמצא, אך תרגום השינוי התפיסתי לרמה המעשית (למשל – ביחס לא פטרוני כלפי המשפחות) הוא חלקי בלבד</a:t>
            </a:r>
          </a:p>
          <a:p>
            <a:endParaRPr lang="he-IL" sz="2000" dirty="0"/>
          </a:p>
          <a:p>
            <a:r>
              <a:rPr lang="he-IL" sz="2000" dirty="0"/>
              <a:t>2. המחקר מצא עדויות לקשיים של אנשי השטח בהבנה כיצד מתרגמים את התיאוריה לפרקטיקה</a:t>
            </a:r>
          </a:p>
          <a:p>
            <a:endParaRPr lang="he-IL" sz="2000" dirty="0"/>
          </a:p>
          <a:p>
            <a:r>
              <a:rPr lang="he-IL" sz="2000" dirty="0"/>
              <a:t>3. לא ברור שזו רק שאלה של זמן</a:t>
            </a:r>
          </a:p>
        </p:txBody>
      </p:sp>
      <p:sp>
        <p:nvSpPr>
          <p:cNvPr id="13" name="TextBox 12">
            <a:extLst>
              <a:ext uri="{FF2B5EF4-FFF2-40B4-BE49-F238E27FC236}">
                <a16:creationId xmlns:a16="http://schemas.microsoft.com/office/drawing/2014/main" id="{D2B64358-892C-47BC-88C1-4D8108120B2C}"/>
              </a:ext>
            </a:extLst>
          </p:cNvPr>
          <p:cNvSpPr txBox="1"/>
          <p:nvPr/>
        </p:nvSpPr>
        <p:spPr>
          <a:xfrm>
            <a:off x="2303929" y="253465"/>
            <a:ext cx="9606027" cy="584775"/>
          </a:xfrm>
          <a:prstGeom prst="rect">
            <a:avLst/>
          </a:prstGeom>
          <a:noFill/>
        </p:spPr>
        <p:txBody>
          <a:bodyPr wrap="square" rtlCol="1">
            <a:spAutoFit/>
          </a:bodyPr>
          <a:lstStyle/>
          <a:p>
            <a:r>
              <a:rPr lang="he-IL" sz="3200" b="1" dirty="0">
                <a:solidFill>
                  <a:srgbClr val="6489C6"/>
                </a:solidFill>
              </a:rPr>
              <a:t>התמונה הגדולה: אתגרים</a:t>
            </a:r>
            <a:endParaRPr lang="he-IL" sz="2200" b="1" dirty="0">
              <a:solidFill>
                <a:srgbClr val="6489C6"/>
              </a:solidFill>
            </a:endParaRPr>
          </a:p>
        </p:txBody>
      </p:sp>
      <p:sp>
        <p:nvSpPr>
          <p:cNvPr id="17"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38</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24800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 calcmode="lin" valueType="num">
                                      <p:cBhvr additive="base">
                                        <p:cTn id="1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 calcmode="lin" valueType="num">
                                      <p:cBhvr additive="base">
                                        <p:cTn id="23"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97708D-E45E-4CB7-8BED-23609C5F82DB}"/>
              </a:ext>
            </a:extLst>
          </p:cNvPr>
          <p:cNvSpPr txBox="1"/>
          <p:nvPr/>
        </p:nvSpPr>
        <p:spPr>
          <a:xfrm>
            <a:off x="1002648" y="1370494"/>
            <a:ext cx="10186703" cy="461665"/>
          </a:xfrm>
          <a:prstGeom prst="rect">
            <a:avLst/>
          </a:prstGeom>
          <a:noFill/>
        </p:spPr>
        <p:txBody>
          <a:bodyPr wrap="square" rtlCol="1">
            <a:spAutoFit/>
          </a:bodyPr>
          <a:lstStyle/>
          <a:p>
            <a:pPr algn="ctr"/>
            <a:r>
              <a:rPr lang="he-IL" sz="2400" dirty="0"/>
              <a:t>הדרך מתובנות להמלצות: סדרת שאלות קריטיות לדיון בתהליך שיתופי - קיימות</a:t>
            </a:r>
          </a:p>
        </p:txBody>
      </p:sp>
      <p:sp>
        <p:nvSpPr>
          <p:cNvPr id="7" name="Rectangle: Rounded Corners 6">
            <a:extLst>
              <a:ext uri="{FF2B5EF4-FFF2-40B4-BE49-F238E27FC236}">
                <a16:creationId xmlns:a16="http://schemas.microsoft.com/office/drawing/2014/main" id="{893A411B-477B-4E4C-B2DD-DA8B2F58414F}"/>
              </a:ext>
            </a:extLst>
          </p:cNvPr>
          <p:cNvSpPr/>
          <p:nvPr/>
        </p:nvSpPr>
        <p:spPr>
          <a:xfrm>
            <a:off x="6866965" y="2951696"/>
            <a:ext cx="4642897" cy="253581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he-IL" sz="2000" b="1" dirty="0"/>
              <a:t>יעדי סוף תכנית: </a:t>
            </a:r>
          </a:p>
          <a:p>
            <a:pPr algn="ctr"/>
            <a:r>
              <a:rPr lang="he-IL" sz="2000" dirty="0"/>
              <a:t>מהם היעדים ההכרחיים שעל משפחה להשיג כדי להגדיל את סיכויי קיימות השינוי (למשל: איזה סט כלים ויכולות? אילו תכניות להסדרי חובות? אילו יעדים פסיכולוגיים?)</a:t>
            </a:r>
          </a:p>
        </p:txBody>
      </p:sp>
      <p:sp>
        <p:nvSpPr>
          <p:cNvPr id="10" name="Rectangle: Rounded Corners 9">
            <a:extLst>
              <a:ext uri="{FF2B5EF4-FFF2-40B4-BE49-F238E27FC236}">
                <a16:creationId xmlns:a16="http://schemas.microsoft.com/office/drawing/2014/main" id="{6A085D87-30E8-4AB0-950C-33736D10532E}"/>
              </a:ext>
            </a:extLst>
          </p:cNvPr>
          <p:cNvSpPr/>
          <p:nvPr/>
        </p:nvSpPr>
        <p:spPr>
          <a:xfrm>
            <a:off x="682136" y="2951696"/>
            <a:ext cx="4607040" cy="253581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he-IL" sz="2000" b="1" dirty="0"/>
              <a:t>רשת ביטחון: </a:t>
            </a:r>
          </a:p>
          <a:p>
            <a:pPr algn="ctr"/>
            <a:r>
              <a:rPr lang="he-IL" sz="2000" dirty="0"/>
              <a:t>מהם מנגנוני התמך שיש להטמיע במחלקה לצורך שימור הצלחות ההתערבות (למשל – מנגנונים לסיוע זמין בנושא מיצוי זכויות, ייעוץ תעסוקתי, וכיו"ב)</a:t>
            </a:r>
          </a:p>
        </p:txBody>
      </p:sp>
      <p:cxnSp>
        <p:nvCxnSpPr>
          <p:cNvPr id="16" name="Straight Arrow Connector 15">
            <a:extLst>
              <a:ext uri="{FF2B5EF4-FFF2-40B4-BE49-F238E27FC236}">
                <a16:creationId xmlns:a16="http://schemas.microsoft.com/office/drawing/2014/main" id="{BB5543AF-222A-4977-867C-BC0B4695307A}"/>
              </a:ext>
            </a:extLst>
          </p:cNvPr>
          <p:cNvCxnSpPr>
            <a:stCxn id="5" idx="2"/>
            <a:endCxn id="7" idx="0"/>
          </p:cNvCxnSpPr>
          <p:nvPr/>
        </p:nvCxnSpPr>
        <p:spPr>
          <a:xfrm>
            <a:off x="6096000" y="1832159"/>
            <a:ext cx="3092414" cy="1119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50BB400-F620-47D1-BD39-6CB16ECA26D0}"/>
              </a:ext>
            </a:extLst>
          </p:cNvPr>
          <p:cNvCxnSpPr>
            <a:stCxn id="5" idx="2"/>
            <a:endCxn id="10" idx="0"/>
          </p:cNvCxnSpPr>
          <p:nvPr/>
        </p:nvCxnSpPr>
        <p:spPr>
          <a:xfrm flipH="1">
            <a:off x="2985656" y="1832159"/>
            <a:ext cx="3110344" cy="1119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2B64358-892C-47BC-88C1-4D8108120B2C}"/>
              </a:ext>
            </a:extLst>
          </p:cNvPr>
          <p:cNvSpPr txBox="1"/>
          <p:nvPr/>
        </p:nvSpPr>
        <p:spPr>
          <a:xfrm>
            <a:off x="2277035" y="253465"/>
            <a:ext cx="9632921" cy="584775"/>
          </a:xfrm>
          <a:prstGeom prst="rect">
            <a:avLst/>
          </a:prstGeom>
          <a:noFill/>
        </p:spPr>
        <p:txBody>
          <a:bodyPr wrap="square" rtlCol="1">
            <a:spAutoFit/>
          </a:bodyPr>
          <a:lstStyle/>
          <a:p>
            <a:r>
              <a:rPr lang="he-IL" sz="3200" b="1" dirty="0">
                <a:solidFill>
                  <a:srgbClr val="6489C6"/>
                </a:solidFill>
              </a:rPr>
              <a:t>התמונה הגדולה: מבט לבאות</a:t>
            </a:r>
            <a:endParaRPr lang="he-IL" sz="2200" b="1" dirty="0">
              <a:solidFill>
                <a:srgbClr val="6489C6"/>
              </a:solidFill>
            </a:endParaRPr>
          </a:p>
        </p:txBody>
      </p:sp>
      <p:sp>
        <p:nvSpPr>
          <p:cNvPr id="11"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39</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136606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2B64358-892C-47BC-88C1-4D8108120B2C}"/>
              </a:ext>
            </a:extLst>
          </p:cNvPr>
          <p:cNvSpPr txBox="1"/>
          <p:nvPr/>
        </p:nvSpPr>
        <p:spPr>
          <a:xfrm>
            <a:off x="1341723" y="253465"/>
            <a:ext cx="10568233" cy="584775"/>
          </a:xfrm>
          <a:prstGeom prst="rect">
            <a:avLst/>
          </a:prstGeom>
          <a:noFill/>
        </p:spPr>
        <p:txBody>
          <a:bodyPr wrap="square" rtlCol="1">
            <a:spAutoFit/>
          </a:bodyPr>
          <a:lstStyle/>
          <a:p>
            <a:r>
              <a:rPr lang="he-IL" sz="3200" b="1" dirty="0">
                <a:solidFill>
                  <a:srgbClr val="6489C6"/>
                </a:solidFill>
              </a:rPr>
              <a:t>"נושמים לרווחה במרכז עוצמה": תיאוריית שינוי</a:t>
            </a:r>
          </a:p>
        </p:txBody>
      </p:sp>
      <p:sp>
        <p:nvSpPr>
          <p:cNvPr id="46" name="Arrow: Down 26">
            <a:extLst>
              <a:ext uri="{FF2B5EF4-FFF2-40B4-BE49-F238E27FC236}">
                <a16:creationId xmlns:a16="http://schemas.microsoft.com/office/drawing/2014/main" id="{8E80F6D0-D733-4777-BED2-0D5FDA678740}"/>
              </a:ext>
            </a:extLst>
          </p:cNvPr>
          <p:cNvSpPr/>
          <p:nvPr/>
        </p:nvSpPr>
        <p:spPr>
          <a:xfrm>
            <a:off x="2766776" y="2950978"/>
            <a:ext cx="798136" cy="861264"/>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TextBox 46">
            <a:extLst>
              <a:ext uri="{FF2B5EF4-FFF2-40B4-BE49-F238E27FC236}">
                <a16:creationId xmlns:a16="http://schemas.microsoft.com/office/drawing/2014/main" id="{D4492B71-9B83-4C6D-A8B5-375B503B0AC9}"/>
              </a:ext>
            </a:extLst>
          </p:cNvPr>
          <p:cNvSpPr txBox="1"/>
          <p:nvPr/>
        </p:nvSpPr>
        <p:spPr>
          <a:xfrm>
            <a:off x="2425378" y="1033579"/>
            <a:ext cx="1480930" cy="369332"/>
          </a:xfrm>
          <a:prstGeom prst="rect">
            <a:avLst/>
          </a:prstGeom>
          <a:noFill/>
        </p:spPr>
        <p:txBody>
          <a:bodyPr wrap="square" rtlCol="1">
            <a:spAutoFit/>
          </a:bodyPr>
          <a:lstStyle/>
          <a:p>
            <a:pPr algn="ctr"/>
            <a:r>
              <a:rPr lang="he-IL" dirty="0"/>
              <a:t>מערכת</a:t>
            </a:r>
          </a:p>
        </p:txBody>
      </p:sp>
      <p:sp>
        <p:nvSpPr>
          <p:cNvPr id="48" name="TextBox 47">
            <a:extLst>
              <a:ext uri="{FF2B5EF4-FFF2-40B4-BE49-F238E27FC236}">
                <a16:creationId xmlns:a16="http://schemas.microsoft.com/office/drawing/2014/main" id="{D0996280-9AA0-45AA-BE40-8EC576829E2F}"/>
              </a:ext>
            </a:extLst>
          </p:cNvPr>
          <p:cNvSpPr txBox="1"/>
          <p:nvPr/>
        </p:nvSpPr>
        <p:spPr>
          <a:xfrm>
            <a:off x="6014596" y="1402910"/>
            <a:ext cx="967318" cy="369332"/>
          </a:xfrm>
          <a:prstGeom prst="rect">
            <a:avLst/>
          </a:prstGeom>
          <a:noFill/>
        </p:spPr>
        <p:txBody>
          <a:bodyPr wrap="square" rtlCol="1">
            <a:spAutoFit/>
          </a:bodyPr>
          <a:lstStyle/>
          <a:p>
            <a:pPr algn="ctr"/>
            <a:r>
              <a:rPr lang="he-IL" b="1" dirty="0"/>
              <a:t>תפוקות</a:t>
            </a:r>
          </a:p>
        </p:txBody>
      </p:sp>
      <p:sp>
        <p:nvSpPr>
          <p:cNvPr id="49" name="TextBox 48">
            <a:extLst>
              <a:ext uri="{FF2B5EF4-FFF2-40B4-BE49-F238E27FC236}">
                <a16:creationId xmlns:a16="http://schemas.microsoft.com/office/drawing/2014/main" id="{7B0A5B6E-FAC7-47E0-8C5C-71319B1746BC}"/>
              </a:ext>
            </a:extLst>
          </p:cNvPr>
          <p:cNvSpPr txBox="1"/>
          <p:nvPr/>
        </p:nvSpPr>
        <p:spPr>
          <a:xfrm>
            <a:off x="6014595" y="3812241"/>
            <a:ext cx="967319" cy="369332"/>
          </a:xfrm>
          <a:prstGeom prst="rect">
            <a:avLst/>
          </a:prstGeom>
          <a:noFill/>
        </p:spPr>
        <p:txBody>
          <a:bodyPr wrap="square" rtlCol="1">
            <a:spAutoFit/>
          </a:bodyPr>
          <a:lstStyle/>
          <a:p>
            <a:pPr algn="ctr"/>
            <a:r>
              <a:rPr lang="he-IL" b="1" dirty="0"/>
              <a:t>תוצאות</a:t>
            </a:r>
          </a:p>
        </p:txBody>
      </p:sp>
      <p:sp>
        <p:nvSpPr>
          <p:cNvPr id="50" name="Arrow: Down 32">
            <a:extLst>
              <a:ext uri="{FF2B5EF4-FFF2-40B4-BE49-F238E27FC236}">
                <a16:creationId xmlns:a16="http://schemas.microsoft.com/office/drawing/2014/main" id="{3C231DF7-1C8C-4FEC-BF8F-25497FCB0EDE}"/>
              </a:ext>
            </a:extLst>
          </p:cNvPr>
          <p:cNvSpPr/>
          <p:nvPr/>
        </p:nvSpPr>
        <p:spPr>
          <a:xfrm>
            <a:off x="9019098" y="3095059"/>
            <a:ext cx="798136" cy="717183"/>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TextBox 50">
            <a:extLst>
              <a:ext uri="{FF2B5EF4-FFF2-40B4-BE49-F238E27FC236}">
                <a16:creationId xmlns:a16="http://schemas.microsoft.com/office/drawing/2014/main" id="{F168241D-8823-419B-B4D9-BC70D1C97B01}"/>
              </a:ext>
            </a:extLst>
          </p:cNvPr>
          <p:cNvSpPr txBox="1"/>
          <p:nvPr/>
        </p:nvSpPr>
        <p:spPr>
          <a:xfrm>
            <a:off x="8677701" y="1032835"/>
            <a:ext cx="1480930" cy="369332"/>
          </a:xfrm>
          <a:prstGeom prst="rect">
            <a:avLst/>
          </a:prstGeom>
          <a:noFill/>
        </p:spPr>
        <p:txBody>
          <a:bodyPr wrap="square" rtlCol="1">
            <a:spAutoFit/>
          </a:bodyPr>
          <a:lstStyle/>
          <a:p>
            <a:pPr algn="ctr"/>
            <a:r>
              <a:rPr lang="he-IL" dirty="0"/>
              <a:t>קהל יעד</a:t>
            </a:r>
          </a:p>
        </p:txBody>
      </p:sp>
      <p:sp>
        <p:nvSpPr>
          <p:cNvPr id="52" name="Rectangle 6">
            <a:extLst>
              <a:ext uri="{FF2B5EF4-FFF2-40B4-BE49-F238E27FC236}">
                <a16:creationId xmlns:a16="http://schemas.microsoft.com/office/drawing/2014/main" id="{9A4E1BDE-0A03-4448-A6D0-B9E14456A64C}"/>
              </a:ext>
            </a:extLst>
          </p:cNvPr>
          <p:cNvSpPr/>
          <p:nvPr/>
        </p:nvSpPr>
        <p:spPr>
          <a:xfrm>
            <a:off x="458782" y="1772243"/>
            <a:ext cx="5414127" cy="1322816"/>
          </a:xfrm>
          <a:prstGeom prst="rect">
            <a:avLst/>
          </a:prstGeom>
          <a:solidFill>
            <a:srgbClr val="E3C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כוח אדם, הגדרות תפקידים וחלוקת סמכויות</a:t>
            </a:r>
          </a:p>
          <a:p>
            <a:pPr marL="285750" indent="-285750">
              <a:buFont typeface="Wingdings" panose="05000000000000000000" pitchFamily="2" charset="2"/>
              <a:buChar char="§"/>
            </a:pPr>
            <a:r>
              <a:rPr lang="he-IL" dirty="0"/>
              <a:t>הכשרות</a:t>
            </a:r>
          </a:p>
          <a:p>
            <a:pPr marL="285750" indent="-285750">
              <a:buFont typeface="Wingdings" panose="05000000000000000000" pitchFamily="2" charset="2"/>
              <a:buChar char="§"/>
            </a:pPr>
            <a:r>
              <a:rPr lang="he-IL" dirty="0"/>
              <a:t>תשתיות ומנגנונים של שיתוף פעולה וידע </a:t>
            </a:r>
            <a:r>
              <a:rPr lang="en-US" dirty="0"/>
              <a:t/>
            </a:r>
            <a:br>
              <a:rPr lang="en-US" dirty="0"/>
            </a:br>
            <a:r>
              <a:rPr lang="he-IL" dirty="0"/>
              <a:t>בין שותפים שונים</a:t>
            </a:r>
          </a:p>
        </p:txBody>
      </p:sp>
      <p:sp>
        <p:nvSpPr>
          <p:cNvPr id="53" name="TextBox 52">
            <a:extLst>
              <a:ext uri="{FF2B5EF4-FFF2-40B4-BE49-F238E27FC236}">
                <a16:creationId xmlns:a16="http://schemas.microsoft.com/office/drawing/2014/main" id="{633B8C64-8184-425B-B19B-44AE620B5126}"/>
              </a:ext>
            </a:extLst>
          </p:cNvPr>
          <p:cNvSpPr txBox="1"/>
          <p:nvPr/>
        </p:nvSpPr>
        <p:spPr>
          <a:xfrm>
            <a:off x="458780" y="1402911"/>
            <a:ext cx="5414127" cy="369331"/>
          </a:xfrm>
          <a:prstGeom prst="rect">
            <a:avLst/>
          </a:prstGeom>
          <a:solidFill>
            <a:schemeClr val="tx2">
              <a:lumMod val="40000"/>
              <a:lumOff val="60000"/>
            </a:schemeClr>
          </a:solidFill>
          <a:ln>
            <a:noFill/>
          </a:ln>
        </p:spPr>
        <p:txBody>
          <a:bodyPr wrap="square" rtlCol="1">
            <a:spAutoFit/>
          </a:bodyPr>
          <a:lstStyle/>
          <a:p>
            <a:pPr algn="ctr"/>
            <a:r>
              <a:rPr lang="he-IL" dirty="0"/>
              <a:t>הטמעה של מערך תפעולי ותפיסת עבודה מודעת עוני </a:t>
            </a:r>
          </a:p>
        </p:txBody>
      </p:sp>
      <p:grpSp>
        <p:nvGrpSpPr>
          <p:cNvPr id="54" name="קבוצה 53"/>
          <p:cNvGrpSpPr/>
          <p:nvPr/>
        </p:nvGrpSpPr>
        <p:grpSpPr>
          <a:xfrm>
            <a:off x="458780" y="3812242"/>
            <a:ext cx="5414128" cy="1649807"/>
            <a:chOff x="458780" y="3699906"/>
            <a:chExt cx="5414128" cy="1649807"/>
          </a:xfrm>
        </p:grpSpPr>
        <p:sp>
          <p:nvSpPr>
            <p:cNvPr id="55" name="Rectangle 8">
              <a:extLst>
                <a:ext uri="{FF2B5EF4-FFF2-40B4-BE49-F238E27FC236}">
                  <a16:creationId xmlns:a16="http://schemas.microsoft.com/office/drawing/2014/main" id="{FA72CBC8-21D4-4063-9AAA-11FFB912B71F}"/>
                </a:ext>
              </a:extLst>
            </p:cNvPr>
            <p:cNvSpPr/>
            <p:nvPr/>
          </p:nvSpPr>
          <p:spPr>
            <a:xfrm>
              <a:off x="458781" y="4069238"/>
              <a:ext cx="5414127" cy="1280475"/>
            </a:xfrm>
            <a:prstGeom prst="rect">
              <a:avLst/>
            </a:prstGeom>
            <a:solidFill>
              <a:srgbClr val="E3C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שינוי בתפיסת העוני ובהתייחסות למשפחות בעוני</a:t>
              </a:r>
            </a:p>
            <a:p>
              <a:pPr marL="285750" indent="-285750">
                <a:buFont typeface="Wingdings" panose="05000000000000000000" pitchFamily="2" charset="2"/>
                <a:buChar char="§"/>
              </a:pPr>
              <a:r>
                <a:rPr lang="he-IL" dirty="0"/>
                <a:t>שינוי בתפיסת תפקיד העו"ס</a:t>
              </a:r>
            </a:p>
            <a:p>
              <a:pPr lvl="1"/>
              <a:r>
                <a:rPr lang="he-IL" dirty="0"/>
                <a:t>העו"ס כמומחה לעוני ומיצוי זכויות</a:t>
              </a:r>
            </a:p>
            <a:p>
              <a:pPr lvl="1"/>
              <a:r>
                <a:rPr lang="he-IL" dirty="0" err="1"/>
                <a:t>העו"ס</a:t>
              </a:r>
              <a:r>
                <a:rPr lang="he-IL" dirty="0"/>
                <a:t> כגורם </a:t>
              </a:r>
              <a:r>
                <a:rPr lang="he-IL" dirty="0" err="1"/>
                <a:t>מתכלל</a:t>
              </a:r>
              <a:r>
                <a:rPr lang="he-IL" dirty="0"/>
                <a:t> (מנהל מקרה)</a:t>
              </a:r>
            </a:p>
          </p:txBody>
        </p:sp>
        <p:sp>
          <p:nvSpPr>
            <p:cNvPr id="56" name="TextBox 55">
              <a:extLst>
                <a:ext uri="{FF2B5EF4-FFF2-40B4-BE49-F238E27FC236}">
                  <a16:creationId xmlns:a16="http://schemas.microsoft.com/office/drawing/2014/main" id="{CE25AC3D-A228-479B-9748-184E55134D5E}"/>
                </a:ext>
              </a:extLst>
            </p:cNvPr>
            <p:cNvSpPr txBox="1"/>
            <p:nvPr/>
          </p:nvSpPr>
          <p:spPr>
            <a:xfrm>
              <a:off x="458780" y="3699906"/>
              <a:ext cx="5414127" cy="369332"/>
            </a:xfrm>
            <a:prstGeom prst="rect">
              <a:avLst/>
            </a:prstGeom>
            <a:solidFill>
              <a:schemeClr val="tx2">
                <a:lumMod val="40000"/>
                <a:lumOff val="60000"/>
              </a:schemeClr>
            </a:solidFill>
            <a:ln>
              <a:noFill/>
            </a:ln>
          </p:spPr>
          <p:txBody>
            <a:bodyPr wrap="square" rtlCol="1">
              <a:spAutoFit/>
            </a:bodyPr>
            <a:lstStyle/>
            <a:p>
              <a:pPr algn="ctr"/>
              <a:r>
                <a:rPr lang="he-IL" dirty="0"/>
                <a:t>יצירת מודל בר שכפול לעבודה סוציאלית מודעת עוני</a:t>
              </a:r>
            </a:p>
          </p:txBody>
        </p:sp>
      </p:grpSp>
      <p:sp>
        <p:nvSpPr>
          <p:cNvPr id="57" name="Rectangle 23">
            <a:extLst>
              <a:ext uri="{FF2B5EF4-FFF2-40B4-BE49-F238E27FC236}">
                <a16:creationId xmlns:a16="http://schemas.microsoft.com/office/drawing/2014/main" id="{84F76553-54CE-48C6-A83A-A65C679F978A}"/>
              </a:ext>
            </a:extLst>
          </p:cNvPr>
          <p:cNvSpPr/>
          <p:nvPr/>
        </p:nvSpPr>
        <p:spPr>
          <a:xfrm>
            <a:off x="7081104" y="1772242"/>
            <a:ext cx="4674125" cy="132281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סל מענים גמיש</a:t>
            </a:r>
          </a:p>
          <a:p>
            <a:pPr marL="285750" indent="-285750">
              <a:buFont typeface="Wingdings" panose="05000000000000000000" pitchFamily="2" charset="2"/>
              <a:buChar char="§"/>
            </a:pPr>
            <a:r>
              <a:rPr lang="he-IL" dirty="0"/>
              <a:t>ליווי פרטני הוליסטי</a:t>
            </a:r>
          </a:p>
          <a:p>
            <a:pPr marL="285750" indent="-285750">
              <a:buFont typeface="Wingdings" panose="05000000000000000000" pitchFamily="2" charset="2"/>
              <a:buChar char="§"/>
            </a:pPr>
            <a:r>
              <a:rPr lang="he-IL" dirty="0"/>
              <a:t>עבודה לפי תחומים עם מטרות, יעדים </a:t>
            </a:r>
            <a:r>
              <a:rPr lang="en-US" dirty="0"/>
              <a:t/>
            </a:r>
            <a:br>
              <a:rPr lang="en-US" dirty="0"/>
            </a:br>
            <a:r>
              <a:rPr lang="he-IL" dirty="0"/>
              <a:t>ומדדי הצלחה</a:t>
            </a:r>
          </a:p>
          <a:p>
            <a:pPr marL="285750" indent="-285750">
              <a:buFont typeface="Wingdings" panose="05000000000000000000" pitchFamily="2" charset="2"/>
              <a:buChar char="§"/>
            </a:pPr>
            <a:r>
              <a:rPr lang="he-IL" dirty="0"/>
              <a:t>תכלול ואיגום משאבים ברמה הרשותית</a:t>
            </a:r>
          </a:p>
        </p:txBody>
      </p:sp>
      <p:sp>
        <p:nvSpPr>
          <p:cNvPr id="58" name="TextBox 57">
            <a:extLst>
              <a:ext uri="{FF2B5EF4-FFF2-40B4-BE49-F238E27FC236}">
                <a16:creationId xmlns:a16="http://schemas.microsoft.com/office/drawing/2014/main" id="{58249C16-37FA-4300-AEEF-5948BB86B74C}"/>
              </a:ext>
            </a:extLst>
          </p:cNvPr>
          <p:cNvSpPr txBox="1"/>
          <p:nvPr/>
        </p:nvSpPr>
        <p:spPr>
          <a:xfrm>
            <a:off x="7081104" y="1402911"/>
            <a:ext cx="4674125" cy="369332"/>
          </a:xfrm>
          <a:prstGeom prst="rect">
            <a:avLst/>
          </a:prstGeom>
          <a:solidFill>
            <a:schemeClr val="tx2">
              <a:lumMod val="40000"/>
              <a:lumOff val="60000"/>
            </a:schemeClr>
          </a:solidFill>
          <a:ln>
            <a:noFill/>
          </a:ln>
        </p:spPr>
        <p:txBody>
          <a:bodyPr wrap="square" rtlCol="1">
            <a:spAutoFit/>
          </a:bodyPr>
          <a:lstStyle/>
          <a:p>
            <a:pPr algn="ctr"/>
            <a:r>
              <a:rPr lang="he-IL" dirty="0"/>
              <a:t>התערבות נושמים לרווחה במרכז עוצמה</a:t>
            </a:r>
          </a:p>
        </p:txBody>
      </p:sp>
      <p:grpSp>
        <p:nvGrpSpPr>
          <p:cNvPr id="59" name="קבוצה 58"/>
          <p:cNvGrpSpPr/>
          <p:nvPr/>
        </p:nvGrpSpPr>
        <p:grpSpPr>
          <a:xfrm>
            <a:off x="7081103" y="3812242"/>
            <a:ext cx="4674126" cy="1649806"/>
            <a:chOff x="7081103" y="3812242"/>
            <a:chExt cx="4674126" cy="1649806"/>
          </a:xfrm>
        </p:grpSpPr>
        <p:sp>
          <p:nvSpPr>
            <p:cNvPr id="61" name="TextBox 60">
              <a:extLst>
                <a:ext uri="{FF2B5EF4-FFF2-40B4-BE49-F238E27FC236}">
                  <a16:creationId xmlns:a16="http://schemas.microsoft.com/office/drawing/2014/main" id="{A6C960A8-DBA9-4F93-9CB1-088861C2FAE2}"/>
                </a:ext>
              </a:extLst>
            </p:cNvPr>
            <p:cNvSpPr txBox="1"/>
            <p:nvPr/>
          </p:nvSpPr>
          <p:spPr>
            <a:xfrm>
              <a:off x="7081103" y="3812242"/>
              <a:ext cx="4674124" cy="369332"/>
            </a:xfrm>
            <a:prstGeom prst="rect">
              <a:avLst/>
            </a:prstGeom>
            <a:solidFill>
              <a:schemeClr val="tx2">
                <a:lumMod val="40000"/>
                <a:lumOff val="60000"/>
              </a:schemeClr>
            </a:solidFill>
            <a:ln>
              <a:noFill/>
            </a:ln>
          </p:spPr>
          <p:txBody>
            <a:bodyPr wrap="square" rtlCol="1">
              <a:spAutoFit/>
            </a:bodyPr>
            <a:lstStyle/>
            <a:p>
              <a:pPr algn="ctr"/>
              <a:r>
                <a:rPr lang="he-IL" dirty="0"/>
                <a:t>שיפור במצב המשפחות</a:t>
              </a:r>
            </a:p>
          </p:txBody>
        </p:sp>
        <p:sp>
          <p:nvSpPr>
            <p:cNvPr id="60" name="Rectangle 30">
              <a:extLst>
                <a:ext uri="{FF2B5EF4-FFF2-40B4-BE49-F238E27FC236}">
                  <a16:creationId xmlns:a16="http://schemas.microsoft.com/office/drawing/2014/main" id="{CA5F80AD-45FA-4992-A967-49EF3E82C8E3}"/>
                </a:ext>
              </a:extLst>
            </p:cNvPr>
            <p:cNvSpPr/>
            <p:nvPr/>
          </p:nvSpPr>
          <p:spPr>
            <a:xfrm>
              <a:off x="7081104" y="4181573"/>
              <a:ext cx="4674125" cy="1280475"/>
            </a:xfrm>
            <a:prstGeom prst="rect">
              <a:avLst/>
            </a:prstGeom>
            <a:solidFill>
              <a:schemeClr val="tx2">
                <a:lumMod val="75000"/>
              </a:schemeClr>
            </a:solidFill>
            <a:ln w="76200">
              <a:solidFill>
                <a:srgbClr val="F6BF2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שיפור רב ממדי ובר קיימא במצב המשפחות המשתתפות בהתערבות</a:t>
              </a:r>
            </a:p>
          </p:txBody>
        </p:sp>
      </p:grpSp>
      <p:sp>
        <p:nvSpPr>
          <p:cNvPr id="63" name="Shape 119"/>
          <p:cNvSpPr/>
          <p:nvPr/>
        </p:nvSpPr>
        <p:spPr>
          <a:xfrm>
            <a:off x="941441" y="348319"/>
            <a:ext cx="462486" cy="462486"/>
          </a:xfrm>
          <a:prstGeom prst="ellipse">
            <a:avLst/>
          </a:prstGeom>
          <a:solidFill>
            <a:schemeClr val="bg1"/>
          </a:solidFill>
          <a:ln w="28575">
            <a:solidFill>
              <a:schemeClr val="bg1">
                <a:lumMod val="95000"/>
              </a:schemeClr>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64" name="Shape 120"/>
          <p:cNvSpPr/>
          <p:nvPr/>
        </p:nvSpPr>
        <p:spPr>
          <a:xfrm>
            <a:off x="1501154" y="348319"/>
            <a:ext cx="462487" cy="462487"/>
          </a:xfrm>
          <a:prstGeom prst="ellipse">
            <a:avLst/>
          </a:prstGeom>
          <a:solidFill>
            <a:schemeClr val="bg1">
              <a:lumMod val="95000"/>
            </a:schemeClr>
          </a:solidFill>
          <a:ln w="28575">
            <a:solidFill>
              <a:schemeClr val="bg1">
                <a:lumMod val="95000"/>
              </a:schemeClr>
            </a:solidFill>
            <a:miter lim="400000"/>
          </a:ln>
        </p:spPr>
        <p:txBody>
          <a:bodyPr lIns="25401" tIns="25401" rIns="25401" bIns="25401" anchor="ctr"/>
          <a:lstStyle/>
          <a:p>
            <a:pPr algn="ctr" defTabSz="412740"/>
            <a:endParaRPr sz="1600" kern="0">
              <a:solidFill>
                <a:srgbClr val="000000"/>
              </a:solidFill>
              <a:latin typeface="Helvetica Light"/>
              <a:sym typeface="Helvetica Light"/>
            </a:endParaRPr>
          </a:p>
        </p:txBody>
      </p:sp>
      <p:sp>
        <p:nvSpPr>
          <p:cNvPr id="65" name="Shape 123"/>
          <p:cNvSpPr/>
          <p:nvPr/>
        </p:nvSpPr>
        <p:spPr>
          <a:xfrm>
            <a:off x="390790" y="348319"/>
            <a:ext cx="462487" cy="462487"/>
          </a:xfrm>
          <a:prstGeom prst="ellipse">
            <a:avLst/>
          </a:prstGeom>
          <a:solidFill>
            <a:schemeClr val="bg1">
              <a:lumMod val="95000"/>
            </a:schemeClr>
          </a:solidFill>
          <a:ln w="28575">
            <a:solidFill>
              <a:schemeClr val="bg1">
                <a:lumMod val="95000"/>
              </a:schemeClr>
            </a:solidFill>
            <a:miter lim="400000"/>
          </a:ln>
        </p:spPr>
        <p:txBody>
          <a:bodyPr lIns="25401" tIns="25401" rIns="25401" bIns="25401" anchor="ctr"/>
          <a:lstStyle/>
          <a:p>
            <a:pPr algn="ctr" defTabSz="412740"/>
            <a:endParaRPr sz="1600" kern="0">
              <a:solidFill>
                <a:srgbClr val="000000"/>
              </a:solidFill>
              <a:latin typeface="Helvetica Light"/>
              <a:sym typeface="Helvetica Light"/>
            </a:endParaRPr>
          </a:p>
        </p:txBody>
      </p:sp>
      <p:sp>
        <p:nvSpPr>
          <p:cNvPr id="66" name="מציין מיקום של מספר שקופית 64"/>
          <p:cNvSpPr txBox="1">
            <a:spLocks/>
          </p:cNvSpPr>
          <p:nvPr/>
        </p:nvSpPr>
        <p:spPr>
          <a:xfrm>
            <a:off x="974633" y="399501"/>
            <a:ext cx="362182"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4</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4269201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97708D-E45E-4CB7-8BED-23609C5F82DB}"/>
              </a:ext>
            </a:extLst>
          </p:cNvPr>
          <p:cNvSpPr txBox="1"/>
          <p:nvPr/>
        </p:nvSpPr>
        <p:spPr>
          <a:xfrm>
            <a:off x="1002648" y="1370494"/>
            <a:ext cx="10186703" cy="461665"/>
          </a:xfrm>
          <a:prstGeom prst="rect">
            <a:avLst/>
          </a:prstGeom>
          <a:noFill/>
        </p:spPr>
        <p:txBody>
          <a:bodyPr wrap="square" rtlCol="1">
            <a:spAutoFit/>
          </a:bodyPr>
          <a:lstStyle/>
          <a:p>
            <a:pPr algn="ctr"/>
            <a:r>
              <a:rPr lang="he-IL" sz="2400" dirty="0"/>
              <a:t>הדרך מתובנות להמלצות: סדרת שאלות קריטיות לדיון בתהליך שיתופי - חלחול</a:t>
            </a:r>
          </a:p>
        </p:txBody>
      </p:sp>
      <p:sp>
        <p:nvSpPr>
          <p:cNvPr id="7" name="Rectangle: Rounded Corners 6">
            <a:extLst>
              <a:ext uri="{FF2B5EF4-FFF2-40B4-BE49-F238E27FC236}">
                <a16:creationId xmlns:a16="http://schemas.microsoft.com/office/drawing/2014/main" id="{893A411B-477B-4E4C-B2DD-DA8B2F58414F}"/>
              </a:ext>
            </a:extLst>
          </p:cNvPr>
          <p:cNvSpPr/>
          <p:nvPr/>
        </p:nvSpPr>
        <p:spPr>
          <a:xfrm>
            <a:off x="7261412" y="2951696"/>
            <a:ext cx="4248450" cy="253581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he-IL" sz="2000" b="1" dirty="0"/>
              <a:t>רוח המפקד: </a:t>
            </a:r>
          </a:p>
          <a:p>
            <a:pPr algn="ctr"/>
            <a:r>
              <a:rPr lang="he-IL" sz="2000" dirty="0"/>
              <a:t>איך רותמים את שחקני המפתח במחלקות (מדר"צים, מנהלי מחלקות, ראשי אגפים, ראש ראשות) ויוצרים אצלם תחושת בעלות על המהלך?</a:t>
            </a:r>
          </a:p>
        </p:txBody>
      </p:sp>
      <p:sp>
        <p:nvSpPr>
          <p:cNvPr id="10" name="Rectangle: Rounded Corners 9">
            <a:extLst>
              <a:ext uri="{FF2B5EF4-FFF2-40B4-BE49-F238E27FC236}">
                <a16:creationId xmlns:a16="http://schemas.microsoft.com/office/drawing/2014/main" id="{6A085D87-30E8-4AB0-950C-33736D10532E}"/>
              </a:ext>
            </a:extLst>
          </p:cNvPr>
          <p:cNvSpPr/>
          <p:nvPr/>
        </p:nvSpPr>
        <p:spPr>
          <a:xfrm>
            <a:off x="682136" y="2951696"/>
            <a:ext cx="4598076" cy="253581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en-US" sz="2000" b="1" dirty="0"/>
              <a:t>Tipping point</a:t>
            </a:r>
            <a:r>
              <a:rPr lang="he-IL" sz="2000" b="1" dirty="0"/>
              <a:t>: </a:t>
            </a:r>
          </a:p>
          <a:p>
            <a:pPr algn="ctr"/>
            <a:r>
              <a:rPr lang="he-IL" sz="2000" dirty="0"/>
              <a:t>איך מייצרים את המסה הקריטית הנחוצה של סוכני שינוי לעבודה מודעת עוני כדי לשבור את הסיילו של מערכי נושמים ועוצמה, ולייצר שינוי ברמה הלאומית?</a:t>
            </a:r>
          </a:p>
        </p:txBody>
      </p:sp>
      <p:cxnSp>
        <p:nvCxnSpPr>
          <p:cNvPr id="16" name="Straight Arrow Connector 15">
            <a:extLst>
              <a:ext uri="{FF2B5EF4-FFF2-40B4-BE49-F238E27FC236}">
                <a16:creationId xmlns:a16="http://schemas.microsoft.com/office/drawing/2014/main" id="{BB5543AF-222A-4977-867C-BC0B4695307A}"/>
              </a:ext>
            </a:extLst>
          </p:cNvPr>
          <p:cNvCxnSpPr>
            <a:stCxn id="5" idx="2"/>
            <a:endCxn id="7" idx="0"/>
          </p:cNvCxnSpPr>
          <p:nvPr/>
        </p:nvCxnSpPr>
        <p:spPr>
          <a:xfrm>
            <a:off x="6096000" y="1832159"/>
            <a:ext cx="3289637" cy="1119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50BB400-F620-47D1-BD39-6CB16ECA26D0}"/>
              </a:ext>
            </a:extLst>
          </p:cNvPr>
          <p:cNvCxnSpPr>
            <a:stCxn id="5" idx="2"/>
            <a:endCxn id="10" idx="0"/>
          </p:cNvCxnSpPr>
          <p:nvPr/>
        </p:nvCxnSpPr>
        <p:spPr>
          <a:xfrm flipH="1">
            <a:off x="2981174" y="1832159"/>
            <a:ext cx="3114826" cy="1119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2B64358-892C-47BC-88C1-4D8108120B2C}"/>
              </a:ext>
            </a:extLst>
          </p:cNvPr>
          <p:cNvSpPr txBox="1"/>
          <p:nvPr/>
        </p:nvSpPr>
        <p:spPr>
          <a:xfrm>
            <a:off x="2599765" y="253465"/>
            <a:ext cx="9310191" cy="584775"/>
          </a:xfrm>
          <a:prstGeom prst="rect">
            <a:avLst/>
          </a:prstGeom>
          <a:noFill/>
        </p:spPr>
        <p:txBody>
          <a:bodyPr wrap="square" rtlCol="1">
            <a:spAutoFit/>
          </a:bodyPr>
          <a:lstStyle/>
          <a:p>
            <a:r>
              <a:rPr lang="he-IL" sz="3200" b="1" dirty="0">
                <a:solidFill>
                  <a:srgbClr val="6489C6"/>
                </a:solidFill>
              </a:rPr>
              <a:t>התמונה הגדולה: מבט לבאות</a:t>
            </a:r>
            <a:endParaRPr lang="he-IL" sz="2200" b="1" dirty="0">
              <a:solidFill>
                <a:srgbClr val="6489C6"/>
              </a:solidFill>
            </a:endParaRPr>
          </a:p>
        </p:txBody>
      </p:sp>
      <p:sp>
        <p:nvSpPr>
          <p:cNvPr id="13" name="מציין מיקום של מספר שקופית 64"/>
          <p:cNvSpPr txBox="1">
            <a:spLocks/>
          </p:cNvSpPr>
          <p:nvPr/>
        </p:nvSpPr>
        <p:spPr>
          <a:xfrm>
            <a:off x="974633" y="399501"/>
            <a:ext cx="429294"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40</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288592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89BCC39-B6E3-4855-88C7-F6BCA1BA8267}" type="slidenum">
              <a:rPr kumimoji="0" lang="he-IL" sz="1001" b="0" i="0" u="none" strike="noStrike" kern="1200" cap="none" spc="0" normalizeH="0" baseline="0" noProof="0">
                <a:ln>
                  <a:noFill/>
                </a:ln>
                <a:solidFill>
                  <a:srgbClr val="4C6077"/>
                </a:solidFill>
                <a:effectLst/>
                <a:uLnTx/>
                <a:uFillTx/>
                <a:latin typeface="Geomanist Regular"/>
                <a:sym typeface="Geomanist Regular"/>
              </a:rPr>
              <a:pPr marL="0" marR="0" lvl="0" indent="0" algn="r" defTabSz="914400" rtl="1" eaLnBrk="1" fontAlgn="auto" latinLnBrk="0" hangingPunct="1">
                <a:lnSpc>
                  <a:spcPct val="100000"/>
                </a:lnSpc>
                <a:spcBef>
                  <a:spcPts val="0"/>
                </a:spcBef>
                <a:spcAft>
                  <a:spcPts val="0"/>
                </a:spcAft>
                <a:buClrTx/>
                <a:buSzTx/>
                <a:buFontTx/>
                <a:buNone/>
                <a:tabLst/>
                <a:defRPr/>
              </a:pPr>
              <a:t>41</a:t>
            </a:fld>
            <a:endParaRPr kumimoji="0" lang="he-IL" sz="1001" b="0" i="0" u="none" strike="noStrike" kern="1200" cap="none" spc="0" normalizeH="0" baseline="0" noProof="0" dirty="0">
              <a:ln>
                <a:noFill/>
              </a:ln>
              <a:solidFill>
                <a:srgbClr val="4C6077"/>
              </a:solidFill>
              <a:effectLst/>
              <a:uLnTx/>
              <a:uFillTx/>
              <a:latin typeface="Geomanist Regular"/>
              <a:sym typeface="Geomanist Regular"/>
            </a:endParaRPr>
          </a:p>
        </p:txBody>
      </p:sp>
      <p:pic>
        <p:nvPicPr>
          <p:cNvPr id="4" name="Picture 3">
            <a:extLst>
              <a:ext uri="{FF2B5EF4-FFF2-40B4-BE49-F238E27FC236}">
                <a16:creationId xmlns:a16="http://schemas.microsoft.com/office/drawing/2014/main" id="{8BD3DC13-D023-41EC-B146-BBFA946A4405}"/>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65" b="99858" l="0" r="97891">
                        <a14:foregroundMark x1="2813" y1="75000" x2="30703" y2="62642"/>
                        <a14:foregroundMark x1="31875" y1="62855" x2="58047" y2="93679"/>
                        <a14:foregroundMark x1="58359" y1="95739" x2="313" y2="88991"/>
                        <a14:foregroundMark x1="65469" y1="63139" x2="80234" y2="45028"/>
                        <a14:foregroundMark x1="80234" y1="45526" x2="96484" y2="75000"/>
                        <a14:foregroundMark x1="65469" y1="64418" x2="56641" y2="87713"/>
                        <a14:foregroundMark x1="58047" y1="87216" x2="79141" y2="99645"/>
                        <a14:foregroundMark x1="95625" y1="73722" x2="97891" y2="84872"/>
                      </a14:backgroundRemoval>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9549" y="933254"/>
            <a:ext cx="2743200" cy="2742630"/>
          </a:xfrm>
          <a:prstGeom prst="rect">
            <a:avLst/>
          </a:prstGeom>
        </p:spPr>
      </p:pic>
      <p:sp>
        <p:nvSpPr>
          <p:cNvPr id="8" name="מלבן 7"/>
          <p:cNvSpPr/>
          <p:nvPr/>
        </p:nvSpPr>
        <p:spPr>
          <a:xfrm>
            <a:off x="2558562" y="1494692"/>
            <a:ext cx="7063360" cy="3138854"/>
          </a:xfrm>
          <a:prstGeom prst="rect">
            <a:avLst/>
          </a:prstGeom>
          <a:solidFill>
            <a:srgbClr val="00A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9" name="TextBox 8"/>
          <p:cNvSpPr txBox="1"/>
          <p:nvPr/>
        </p:nvSpPr>
        <p:spPr>
          <a:xfrm>
            <a:off x="1090248" y="1882902"/>
            <a:ext cx="8182708" cy="592470"/>
          </a:xfrm>
          <a:prstGeom prst="rect">
            <a:avLst/>
          </a:prstGeom>
          <a:noFill/>
        </p:spPr>
        <p:txBody>
          <a:bodyPr wrap="square" rtlCol="1">
            <a:spAutoFit/>
          </a:bodyPr>
          <a:lstStyle/>
          <a:p>
            <a:pPr fontAlgn="t">
              <a:lnSpc>
                <a:spcPts val="3600"/>
              </a:lnSpc>
            </a:pPr>
            <a:r>
              <a:rPr lang="he-IL" sz="4000" b="1" dirty="0">
                <a:solidFill>
                  <a:schemeClr val="bg1"/>
                </a:solidFill>
              </a:rPr>
              <a:t>תודה רבה</a:t>
            </a:r>
          </a:p>
        </p:txBody>
      </p:sp>
      <p:pic>
        <p:nvPicPr>
          <p:cNvPr id="7" name="תמונה 2">
            <a:extLst>
              <a:ext uri="{FF2B5EF4-FFF2-40B4-BE49-F238E27FC236}">
                <a16:creationId xmlns:a16="http://schemas.microsoft.com/office/drawing/2014/main" id="{A57653B4-689A-49D9-827F-482E577B94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1501" y="3675884"/>
            <a:ext cx="2729350" cy="2840804"/>
          </a:xfrm>
          <a:prstGeom prst="rect">
            <a:avLst/>
          </a:prstGeom>
        </p:spPr>
      </p:pic>
      <p:pic>
        <p:nvPicPr>
          <p:cNvPr id="10" name="Picture 9">
            <a:extLst>
              <a:ext uri="{FF2B5EF4-FFF2-40B4-BE49-F238E27FC236}">
                <a16:creationId xmlns:a16="http://schemas.microsoft.com/office/drawing/2014/main" id="{936FD47F-7D9A-4BAA-B3A5-CBEC27EAE7F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1983" y="206683"/>
            <a:ext cx="4077406" cy="801984"/>
          </a:xfrm>
          <a:prstGeom prst="rect">
            <a:avLst/>
          </a:prstGeom>
        </p:spPr>
      </p:pic>
    </p:spTree>
    <p:extLst>
      <p:ext uri="{BB962C8B-B14F-4D97-AF65-F5344CB8AC3E}">
        <p14:creationId xmlns:p14="http://schemas.microsoft.com/office/powerpoint/2010/main" val="72328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rrow: Down 26">
            <a:extLst>
              <a:ext uri="{FF2B5EF4-FFF2-40B4-BE49-F238E27FC236}">
                <a16:creationId xmlns:a16="http://schemas.microsoft.com/office/drawing/2014/main" id="{8E80F6D0-D733-4777-BED2-0D5FDA678740}"/>
              </a:ext>
            </a:extLst>
          </p:cNvPr>
          <p:cNvSpPr/>
          <p:nvPr/>
        </p:nvSpPr>
        <p:spPr>
          <a:xfrm>
            <a:off x="2766776" y="2950978"/>
            <a:ext cx="798136" cy="861264"/>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a:extLst>
              <a:ext uri="{FF2B5EF4-FFF2-40B4-BE49-F238E27FC236}">
                <a16:creationId xmlns:a16="http://schemas.microsoft.com/office/drawing/2014/main" id="{D4492B71-9B83-4C6D-A8B5-375B503B0AC9}"/>
              </a:ext>
            </a:extLst>
          </p:cNvPr>
          <p:cNvSpPr txBox="1"/>
          <p:nvPr/>
        </p:nvSpPr>
        <p:spPr>
          <a:xfrm>
            <a:off x="2425378" y="1033579"/>
            <a:ext cx="1480930" cy="369332"/>
          </a:xfrm>
          <a:prstGeom prst="rect">
            <a:avLst/>
          </a:prstGeom>
          <a:noFill/>
        </p:spPr>
        <p:txBody>
          <a:bodyPr wrap="square" rtlCol="1">
            <a:spAutoFit/>
          </a:bodyPr>
          <a:lstStyle/>
          <a:p>
            <a:pPr algn="ctr"/>
            <a:r>
              <a:rPr lang="he-IL" dirty="0"/>
              <a:t>מערכת</a:t>
            </a:r>
          </a:p>
        </p:txBody>
      </p:sp>
      <p:sp>
        <p:nvSpPr>
          <p:cNvPr id="50" name="TextBox 49">
            <a:extLst>
              <a:ext uri="{FF2B5EF4-FFF2-40B4-BE49-F238E27FC236}">
                <a16:creationId xmlns:a16="http://schemas.microsoft.com/office/drawing/2014/main" id="{D0996280-9AA0-45AA-BE40-8EC576829E2F}"/>
              </a:ext>
            </a:extLst>
          </p:cNvPr>
          <p:cNvSpPr txBox="1"/>
          <p:nvPr/>
        </p:nvSpPr>
        <p:spPr>
          <a:xfrm>
            <a:off x="6014596" y="1402910"/>
            <a:ext cx="967318" cy="369332"/>
          </a:xfrm>
          <a:prstGeom prst="rect">
            <a:avLst/>
          </a:prstGeom>
          <a:noFill/>
        </p:spPr>
        <p:txBody>
          <a:bodyPr wrap="square" rtlCol="1">
            <a:spAutoFit/>
          </a:bodyPr>
          <a:lstStyle/>
          <a:p>
            <a:pPr algn="ctr"/>
            <a:r>
              <a:rPr lang="he-IL" b="1" dirty="0"/>
              <a:t>תפוקות</a:t>
            </a:r>
          </a:p>
        </p:txBody>
      </p:sp>
      <p:sp>
        <p:nvSpPr>
          <p:cNvPr id="51" name="TextBox 50">
            <a:extLst>
              <a:ext uri="{FF2B5EF4-FFF2-40B4-BE49-F238E27FC236}">
                <a16:creationId xmlns:a16="http://schemas.microsoft.com/office/drawing/2014/main" id="{7B0A5B6E-FAC7-47E0-8C5C-71319B1746BC}"/>
              </a:ext>
            </a:extLst>
          </p:cNvPr>
          <p:cNvSpPr txBox="1"/>
          <p:nvPr/>
        </p:nvSpPr>
        <p:spPr>
          <a:xfrm>
            <a:off x="6014595" y="3812241"/>
            <a:ext cx="967319" cy="369332"/>
          </a:xfrm>
          <a:prstGeom prst="rect">
            <a:avLst/>
          </a:prstGeom>
          <a:noFill/>
        </p:spPr>
        <p:txBody>
          <a:bodyPr wrap="square" rtlCol="1">
            <a:spAutoFit/>
          </a:bodyPr>
          <a:lstStyle/>
          <a:p>
            <a:pPr algn="ctr"/>
            <a:r>
              <a:rPr lang="he-IL" b="1" dirty="0"/>
              <a:t>תוצאות</a:t>
            </a:r>
          </a:p>
        </p:txBody>
      </p:sp>
      <p:sp>
        <p:nvSpPr>
          <p:cNvPr id="52" name="Arrow: Down 32">
            <a:extLst>
              <a:ext uri="{FF2B5EF4-FFF2-40B4-BE49-F238E27FC236}">
                <a16:creationId xmlns:a16="http://schemas.microsoft.com/office/drawing/2014/main" id="{3C231DF7-1C8C-4FEC-BF8F-25497FCB0EDE}"/>
              </a:ext>
            </a:extLst>
          </p:cNvPr>
          <p:cNvSpPr/>
          <p:nvPr/>
        </p:nvSpPr>
        <p:spPr>
          <a:xfrm>
            <a:off x="9019098" y="3095059"/>
            <a:ext cx="798136" cy="717183"/>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TextBox 52">
            <a:extLst>
              <a:ext uri="{FF2B5EF4-FFF2-40B4-BE49-F238E27FC236}">
                <a16:creationId xmlns:a16="http://schemas.microsoft.com/office/drawing/2014/main" id="{F168241D-8823-419B-B4D9-BC70D1C97B01}"/>
              </a:ext>
            </a:extLst>
          </p:cNvPr>
          <p:cNvSpPr txBox="1"/>
          <p:nvPr/>
        </p:nvSpPr>
        <p:spPr>
          <a:xfrm>
            <a:off x="8677701" y="1032835"/>
            <a:ext cx="1480930" cy="369332"/>
          </a:xfrm>
          <a:prstGeom prst="rect">
            <a:avLst/>
          </a:prstGeom>
          <a:noFill/>
        </p:spPr>
        <p:txBody>
          <a:bodyPr wrap="square" rtlCol="1">
            <a:spAutoFit/>
          </a:bodyPr>
          <a:lstStyle/>
          <a:p>
            <a:pPr algn="ctr"/>
            <a:r>
              <a:rPr lang="he-IL" dirty="0"/>
              <a:t>קהל יעד</a:t>
            </a:r>
          </a:p>
        </p:txBody>
      </p:sp>
      <p:sp>
        <p:nvSpPr>
          <p:cNvPr id="54" name="Rectangle 6">
            <a:extLst>
              <a:ext uri="{FF2B5EF4-FFF2-40B4-BE49-F238E27FC236}">
                <a16:creationId xmlns:a16="http://schemas.microsoft.com/office/drawing/2014/main" id="{9A4E1BDE-0A03-4448-A6D0-B9E14456A64C}"/>
              </a:ext>
            </a:extLst>
          </p:cNvPr>
          <p:cNvSpPr/>
          <p:nvPr/>
        </p:nvSpPr>
        <p:spPr>
          <a:xfrm>
            <a:off x="458782" y="1772243"/>
            <a:ext cx="5414127" cy="1322816"/>
          </a:xfrm>
          <a:prstGeom prst="rect">
            <a:avLst/>
          </a:prstGeom>
          <a:solidFill>
            <a:srgbClr val="E3C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כוח אדם, הגדרות תפקידים וחלוקת סמכויות</a:t>
            </a:r>
          </a:p>
          <a:p>
            <a:pPr marL="285750" indent="-285750">
              <a:buFont typeface="Wingdings" panose="05000000000000000000" pitchFamily="2" charset="2"/>
              <a:buChar char="§"/>
            </a:pPr>
            <a:r>
              <a:rPr lang="he-IL" dirty="0"/>
              <a:t>הכשרות</a:t>
            </a:r>
          </a:p>
          <a:p>
            <a:pPr marL="285750" indent="-285750">
              <a:buFont typeface="Wingdings" panose="05000000000000000000" pitchFamily="2" charset="2"/>
              <a:buChar char="§"/>
            </a:pPr>
            <a:r>
              <a:rPr lang="he-IL" dirty="0"/>
              <a:t>תשתיות ומנגנונים של שיתוף פעולה וידע </a:t>
            </a:r>
            <a:r>
              <a:rPr lang="en-US" dirty="0"/>
              <a:t/>
            </a:r>
            <a:br>
              <a:rPr lang="en-US" dirty="0"/>
            </a:br>
            <a:r>
              <a:rPr lang="he-IL" dirty="0"/>
              <a:t>בין שותפים שונים</a:t>
            </a:r>
          </a:p>
        </p:txBody>
      </p:sp>
      <p:sp>
        <p:nvSpPr>
          <p:cNvPr id="55" name="TextBox 54">
            <a:extLst>
              <a:ext uri="{FF2B5EF4-FFF2-40B4-BE49-F238E27FC236}">
                <a16:creationId xmlns:a16="http://schemas.microsoft.com/office/drawing/2014/main" id="{633B8C64-8184-425B-B19B-44AE620B5126}"/>
              </a:ext>
            </a:extLst>
          </p:cNvPr>
          <p:cNvSpPr txBox="1"/>
          <p:nvPr/>
        </p:nvSpPr>
        <p:spPr>
          <a:xfrm>
            <a:off x="458780" y="1402911"/>
            <a:ext cx="5414127" cy="369331"/>
          </a:xfrm>
          <a:prstGeom prst="rect">
            <a:avLst/>
          </a:prstGeom>
          <a:solidFill>
            <a:schemeClr val="tx2">
              <a:lumMod val="40000"/>
              <a:lumOff val="60000"/>
            </a:schemeClr>
          </a:solidFill>
          <a:ln>
            <a:noFill/>
          </a:ln>
        </p:spPr>
        <p:txBody>
          <a:bodyPr wrap="square" rtlCol="1">
            <a:spAutoFit/>
          </a:bodyPr>
          <a:lstStyle/>
          <a:p>
            <a:pPr algn="ctr"/>
            <a:r>
              <a:rPr lang="he-IL" dirty="0"/>
              <a:t>הטמעה של מערך תפעולי ותפיסת עבודה מודעת עוני </a:t>
            </a:r>
          </a:p>
        </p:txBody>
      </p:sp>
      <p:grpSp>
        <p:nvGrpSpPr>
          <p:cNvPr id="56" name="קבוצה 55"/>
          <p:cNvGrpSpPr/>
          <p:nvPr/>
        </p:nvGrpSpPr>
        <p:grpSpPr>
          <a:xfrm>
            <a:off x="458780" y="3812242"/>
            <a:ext cx="5414128" cy="1649807"/>
            <a:chOff x="458780" y="3699906"/>
            <a:chExt cx="5414128" cy="1649807"/>
          </a:xfrm>
        </p:grpSpPr>
        <p:sp>
          <p:nvSpPr>
            <p:cNvPr id="57" name="Rectangle 8">
              <a:extLst>
                <a:ext uri="{FF2B5EF4-FFF2-40B4-BE49-F238E27FC236}">
                  <a16:creationId xmlns:a16="http://schemas.microsoft.com/office/drawing/2014/main" id="{FA72CBC8-21D4-4063-9AAA-11FFB912B71F}"/>
                </a:ext>
              </a:extLst>
            </p:cNvPr>
            <p:cNvSpPr/>
            <p:nvPr/>
          </p:nvSpPr>
          <p:spPr>
            <a:xfrm>
              <a:off x="458781" y="4069238"/>
              <a:ext cx="5414127" cy="1280475"/>
            </a:xfrm>
            <a:prstGeom prst="rect">
              <a:avLst/>
            </a:prstGeom>
            <a:solidFill>
              <a:srgbClr val="E3C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שינוי בתפיסת העוני ובהתייחסות למשפחות בעוני</a:t>
              </a:r>
            </a:p>
            <a:p>
              <a:pPr marL="285750" indent="-285750">
                <a:buFont typeface="Wingdings" panose="05000000000000000000" pitchFamily="2" charset="2"/>
                <a:buChar char="§"/>
              </a:pPr>
              <a:r>
                <a:rPr lang="he-IL" dirty="0"/>
                <a:t>שינוי בתפיסת תפקיד העו"ס</a:t>
              </a:r>
            </a:p>
            <a:p>
              <a:pPr lvl="1"/>
              <a:r>
                <a:rPr lang="he-IL" dirty="0"/>
                <a:t>העו"ס כמומחה לעוני ומיצוי זכויות</a:t>
              </a:r>
            </a:p>
            <a:p>
              <a:pPr lvl="1"/>
              <a:r>
                <a:rPr lang="he-IL" dirty="0" err="1"/>
                <a:t>העו"ס</a:t>
              </a:r>
              <a:r>
                <a:rPr lang="he-IL" dirty="0"/>
                <a:t> כגורם </a:t>
              </a:r>
              <a:r>
                <a:rPr lang="he-IL" dirty="0" err="1"/>
                <a:t>מתכלל</a:t>
              </a:r>
              <a:r>
                <a:rPr lang="he-IL" dirty="0"/>
                <a:t> (מנהל מקרה)</a:t>
              </a:r>
            </a:p>
          </p:txBody>
        </p:sp>
        <p:sp>
          <p:nvSpPr>
            <p:cNvPr id="58" name="TextBox 57">
              <a:extLst>
                <a:ext uri="{FF2B5EF4-FFF2-40B4-BE49-F238E27FC236}">
                  <a16:creationId xmlns:a16="http://schemas.microsoft.com/office/drawing/2014/main" id="{CE25AC3D-A228-479B-9748-184E55134D5E}"/>
                </a:ext>
              </a:extLst>
            </p:cNvPr>
            <p:cNvSpPr txBox="1"/>
            <p:nvPr/>
          </p:nvSpPr>
          <p:spPr>
            <a:xfrm>
              <a:off x="458780" y="3699906"/>
              <a:ext cx="5414127" cy="369332"/>
            </a:xfrm>
            <a:prstGeom prst="rect">
              <a:avLst/>
            </a:prstGeom>
            <a:solidFill>
              <a:schemeClr val="tx2">
                <a:lumMod val="40000"/>
                <a:lumOff val="60000"/>
              </a:schemeClr>
            </a:solidFill>
            <a:ln>
              <a:noFill/>
            </a:ln>
          </p:spPr>
          <p:txBody>
            <a:bodyPr wrap="square" rtlCol="1">
              <a:spAutoFit/>
            </a:bodyPr>
            <a:lstStyle/>
            <a:p>
              <a:pPr algn="ctr"/>
              <a:r>
                <a:rPr lang="he-IL" dirty="0"/>
                <a:t>יצירת מודל בר שכפול לעבודה סוציאלית מודעת עוני</a:t>
              </a:r>
            </a:p>
          </p:txBody>
        </p:sp>
      </p:grpSp>
      <p:sp>
        <p:nvSpPr>
          <p:cNvPr id="59" name="Rectangle 23">
            <a:extLst>
              <a:ext uri="{FF2B5EF4-FFF2-40B4-BE49-F238E27FC236}">
                <a16:creationId xmlns:a16="http://schemas.microsoft.com/office/drawing/2014/main" id="{84F76553-54CE-48C6-A83A-A65C679F978A}"/>
              </a:ext>
            </a:extLst>
          </p:cNvPr>
          <p:cNvSpPr/>
          <p:nvPr/>
        </p:nvSpPr>
        <p:spPr>
          <a:xfrm>
            <a:off x="7081104" y="1772242"/>
            <a:ext cx="4674125" cy="132281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סל מענים גמיש</a:t>
            </a:r>
          </a:p>
          <a:p>
            <a:pPr marL="285750" indent="-285750">
              <a:buFont typeface="Wingdings" panose="05000000000000000000" pitchFamily="2" charset="2"/>
              <a:buChar char="§"/>
            </a:pPr>
            <a:r>
              <a:rPr lang="he-IL" dirty="0"/>
              <a:t>ליווי פרטני הוליסטי</a:t>
            </a:r>
          </a:p>
          <a:p>
            <a:pPr marL="285750" indent="-285750">
              <a:buFont typeface="Wingdings" panose="05000000000000000000" pitchFamily="2" charset="2"/>
              <a:buChar char="§"/>
            </a:pPr>
            <a:r>
              <a:rPr lang="he-IL" dirty="0"/>
              <a:t>עבודה לפי תחומים עם מטרות, יעדים </a:t>
            </a:r>
            <a:r>
              <a:rPr lang="en-US" dirty="0"/>
              <a:t/>
            </a:r>
            <a:br>
              <a:rPr lang="en-US" dirty="0"/>
            </a:br>
            <a:r>
              <a:rPr lang="he-IL" dirty="0"/>
              <a:t>ומדדי הצלחה</a:t>
            </a:r>
          </a:p>
          <a:p>
            <a:pPr marL="285750" indent="-285750">
              <a:buFont typeface="Wingdings" panose="05000000000000000000" pitchFamily="2" charset="2"/>
              <a:buChar char="§"/>
            </a:pPr>
            <a:r>
              <a:rPr lang="he-IL" dirty="0"/>
              <a:t>תכלול ואיגום משאבים ברמה הרשותית</a:t>
            </a:r>
          </a:p>
        </p:txBody>
      </p:sp>
      <p:sp>
        <p:nvSpPr>
          <p:cNvPr id="60" name="TextBox 59">
            <a:extLst>
              <a:ext uri="{FF2B5EF4-FFF2-40B4-BE49-F238E27FC236}">
                <a16:creationId xmlns:a16="http://schemas.microsoft.com/office/drawing/2014/main" id="{58249C16-37FA-4300-AEEF-5948BB86B74C}"/>
              </a:ext>
            </a:extLst>
          </p:cNvPr>
          <p:cNvSpPr txBox="1"/>
          <p:nvPr/>
        </p:nvSpPr>
        <p:spPr>
          <a:xfrm>
            <a:off x="7081104" y="1402911"/>
            <a:ext cx="4674125" cy="369332"/>
          </a:xfrm>
          <a:prstGeom prst="rect">
            <a:avLst/>
          </a:prstGeom>
          <a:solidFill>
            <a:schemeClr val="tx2">
              <a:lumMod val="40000"/>
              <a:lumOff val="60000"/>
            </a:schemeClr>
          </a:solidFill>
          <a:ln>
            <a:noFill/>
          </a:ln>
        </p:spPr>
        <p:txBody>
          <a:bodyPr wrap="square" rtlCol="1">
            <a:spAutoFit/>
          </a:bodyPr>
          <a:lstStyle/>
          <a:p>
            <a:pPr algn="ctr"/>
            <a:r>
              <a:rPr lang="he-IL" dirty="0"/>
              <a:t>התערבות נושמים לרווחה במרכז עוצמה</a:t>
            </a:r>
          </a:p>
        </p:txBody>
      </p:sp>
      <p:grpSp>
        <p:nvGrpSpPr>
          <p:cNvPr id="61" name="קבוצה 60"/>
          <p:cNvGrpSpPr/>
          <p:nvPr/>
        </p:nvGrpSpPr>
        <p:grpSpPr>
          <a:xfrm>
            <a:off x="7081103" y="3812242"/>
            <a:ext cx="4674126" cy="1649806"/>
            <a:chOff x="7081103" y="3812242"/>
            <a:chExt cx="4674126" cy="1649806"/>
          </a:xfrm>
        </p:grpSpPr>
        <p:sp>
          <p:nvSpPr>
            <p:cNvPr id="62" name="TextBox 61">
              <a:extLst>
                <a:ext uri="{FF2B5EF4-FFF2-40B4-BE49-F238E27FC236}">
                  <a16:creationId xmlns:a16="http://schemas.microsoft.com/office/drawing/2014/main" id="{A6C960A8-DBA9-4F93-9CB1-088861C2FAE2}"/>
                </a:ext>
              </a:extLst>
            </p:cNvPr>
            <p:cNvSpPr txBox="1"/>
            <p:nvPr/>
          </p:nvSpPr>
          <p:spPr>
            <a:xfrm>
              <a:off x="7081103" y="3812242"/>
              <a:ext cx="4674124" cy="369332"/>
            </a:xfrm>
            <a:prstGeom prst="rect">
              <a:avLst/>
            </a:prstGeom>
            <a:solidFill>
              <a:schemeClr val="tx2">
                <a:lumMod val="40000"/>
                <a:lumOff val="60000"/>
              </a:schemeClr>
            </a:solidFill>
            <a:ln>
              <a:noFill/>
            </a:ln>
          </p:spPr>
          <p:txBody>
            <a:bodyPr wrap="square" rtlCol="1">
              <a:spAutoFit/>
            </a:bodyPr>
            <a:lstStyle/>
            <a:p>
              <a:pPr algn="ctr"/>
              <a:r>
                <a:rPr lang="he-IL" dirty="0"/>
                <a:t>שיפור במצב המשפחות</a:t>
              </a:r>
            </a:p>
          </p:txBody>
        </p:sp>
        <p:sp>
          <p:nvSpPr>
            <p:cNvPr id="63" name="Rectangle 30">
              <a:extLst>
                <a:ext uri="{FF2B5EF4-FFF2-40B4-BE49-F238E27FC236}">
                  <a16:creationId xmlns:a16="http://schemas.microsoft.com/office/drawing/2014/main" id="{CA5F80AD-45FA-4992-A967-49EF3E82C8E3}"/>
                </a:ext>
              </a:extLst>
            </p:cNvPr>
            <p:cNvSpPr/>
            <p:nvPr/>
          </p:nvSpPr>
          <p:spPr>
            <a:xfrm>
              <a:off x="7081104" y="4181573"/>
              <a:ext cx="4674125" cy="1280475"/>
            </a:xfrm>
            <a:prstGeom prst="rect">
              <a:avLst/>
            </a:prstGeom>
            <a:solidFill>
              <a:schemeClr val="tx2">
                <a:lumMod val="75000"/>
              </a:schemeClr>
            </a:solidFill>
            <a:ln w="76200">
              <a:solidFill>
                <a:srgbClr val="F6BF2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
              </a:pPr>
              <a:r>
                <a:rPr lang="he-IL" dirty="0"/>
                <a:t>שיפור רב ממדי ובר קיימא במצב המשפחות המשתתפות בהתערבות</a:t>
              </a:r>
            </a:p>
          </p:txBody>
        </p:sp>
      </p:grpSp>
      <p:sp>
        <p:nvSpPr>
          <p:cNvPr id="23" name="Rectangle: Rounded Corners 22">
            <a:extLst>
              <a:ext uri="{FF2B5EF4-FFF2-40B4-BE49-F238E27FC236}">
                <a16:creationId xmlns:a16="http://schemas.microsoft.com/office/drawing/2014/main" id="{D2E9AD35-4919-4BE6-9E3C-60DEC342A861}"/>
              </a:ext>
            </a:extLst>
          </p:cNvPr>
          <p:cNvSpPr/>
          <p:nvPr/>
        </p:nvSpPr>
        <p:spPr>
          <a:xfrm>
            <a:off x="4316571" y="2120093"/>
            <a:ext cx="4056596" cy="1344298"/>
          </a:xfrm>
          <a:prstGeom prst="rect">
            <a:avLst/>
          </a:prstGeom>
          <a:solidFill>
            <a:srgbClr val="F6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האם חל שיפור בר קיימא במצבן של המשפחות, בששת תחומי החיים אותם מבקשת התכנית לשפר?</a:t>
            </a:r>
          </a:p>
        </p:txBody>
      </p:sp>
      <p:cxnSp>
        <p:nvCxnSpPr>
          <p:cNvPr id="8" name="Straight Arrow Connector 7">
            <a:extLst>
              <a:ext uri="{FF2B5EF4-FFF2-40B4-BE49-F238E27FC236}">
                <a16:creationId xmlns:a16="http://schemas.microsoft.com/office/drawing/2014/main" id="{315D2708-1C06-4F94-968D-09FBDA1E4428}"/>
              </a:ext>
            </a:extLst>
          </p:cNvPr>
          <p:cNvCxnSpPr/>
          <p:nvPr/>
        </p:nvCxnSpPr>
        <p:spPr>
          <a:xfrm flipH="1" flipV="1">
            <a:off x="6604232" y="3464391"/>
            <a:ext cx="493516" cy="717181"/>
          </a:xfrm>
          <a:prstGeom prst="straightConnector1">
            <a:avLst/>
          </a:prstGeom>
          <a:ln w="76200">
            <a:solidFill>
              <a:srgbClr val="F6BF27"/>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2B64358-892C-47BC-88C1-4D8108120B2C}"/>
              </a:ext>
            </a:extLst>
          </p:cNvPr>
          <p:cNvSpPr txBox="1"/>
          <p:nvPr/>
        </p:nvSpPr>
        <p:spPr>
          <a:xfrm>
            <a:off x="1341723" y="253465"/>
            <a:ext cx="10568233" cy="584775"/>
          </a:xfrm>
          <a:prstGeom prst="rect">
            <a:avLst/>
          </a:prstGeom>
          <a:noFill/>
        </p:spPr>
        <p:txBody>
          <a:bodyPr wrap="square" rtlCol="1">
            <a:spAutoFit/>
          </a:bodyPr>
          <a:lstStyle/>
          <a:p>
            <a:r>
              <a:rPr lang="he-IL" sz="3200" b="1" dirty="0">
                <a:solidFill>
                  <a:srgbClr val="6489C6"/>
                </a:solidFill>
              </a:rPr>
              <a:t>"נושמים לרווחה במרכז עוצמה": תיאוריית שינוי</a:t>
            </a:r>
          </a:p>
        </p:txBody>
      </p:sp>
      <p:sp>
        <p:nvSpPr>
          <p:cNvPr id="64" name="Shape 119"/>
          <p:cNvSpPr/>
          <p:nvPr/>
        </p:nvSpPr>
        <p:spPr>
          <a:xfrm>
            <a:off x="941441" y="348319"/>
            <a:ext cx="462486" cy="462486"/>
          </a:xfrm>
          <a:prstGeom prst="ellipse">
            <a:avLst/>
          </a:prstGeom>
          <a:solidFill>
            <a:schemeClr val="bg1"/>
          </a:solidFill>
          <a:ln w="28575">
            <a:solidFill>
              <a:schemeClr val="bg1">
                <a:lumMod val="95000"/>
              </a:schemeClr>
            </a:solidFill>
            <a:miter lim="400000"/>
          </a:ln>
        </p:spPr>
        <p:txBody>
          <a:bodyPr lIns="25401" tIns="25401" rIns="25401" bIns="25401" anchor="ctr"/>
          <a:lstStyle/>
          <a:p>
            <a:pPr algn="ctr" defTabSz="412740" eaLnBrk="1" fontAlgn="auto">
              <a:spcBef>
                <a:spcPts val="0"/>
              </a:spcBef>
              <a:spcAft>
                <a:spcPts val="0"/>
              </a:spcAft>
              <a:defRPr sz="3200"/>
            </a:pPr>
            <a:endParaRPr sz="1600" kern="0">
              <a:solidFill>
                <a:srgbClr val="000000"/>
              </a:solidFill>
              <a:latin typeface="Helvetica Light"/>
              <a:sym typeface="Helvetica Light"/>
            </a:endParaRPr>
          </a:p>
        </p:txBody>
      </p:sp>
      <p:sp>
        <p:nvSpPr>
          <p:cNvPr id="65" name="Shape 120"/>
          <p:cNvSpPr/>
          <p:nvPr/>
        </p:nvSpPr>
        <p:spPr>
          <a:xfrm>
            <a:off x="1501154" y="348319"/>
            <a:ext cx="462487" cy="462487"/>
          </a:xfrm>
          <a:prstGeom prst="ellipse">
            <a:avLst/>
          </a:prstGeom>
          <a:solidFill>
            <a:schemeClr val="bg1">
              <a:lumMod val="95000"/>
            </a:schemeClr>
          </a:solidFill>
          <a:ln w="28575">
            <a:solidFill>
              <a:schemeClr val="bg1">
                <a:lumMod val="95000"/>
              </a:schemeClr>
            </a:solidFill>
            <a:miter lim="400000"/>
          </a:ln>
        </p:spPr>
        <p:txBody>
          <a:bodyPr lIns="25401" tIns="25401" rIns="25401" bIns="25401" anchor="ctr"/>
          <a:lstStyle/>
          <a:p>
            <a:pPr algn="ctr" defTabSz="412740"/>
            <a:endParaRPr sz="1600" kern="0">
              <a:solidFill>
                <a:srgbClr val="000000"/>
              </a:solidFill>
              <a:latin typeface="Helvetica Light"/>
              <a:sym typeface="Helvetica Light"/>
            </a:endParaRPr>
          </a:p>
        </p:txBody>
      </p:sp>
      <p:sp>
        <p:nvSpPr>
          <p:cNvPr id="66" name="Shape 123"/>
          <p:cNvSpPr/>
          <p:nvPr/>
        </p:nvSpPr>
        <p:spPr>
          <a:xfrm>
            <a:off x="390790" y="348319"/>
            <a:ext cx="462487" cy="462487"/>
          </a:xfrm>
          <a:prstGeom prst="ellipse">
            <a:avLst/>
          </a:prstGeom>
          <a:solidFill>
            <a:schemeClr val="bg1">
              <a:lumMod val="95000"/>
            </a:schemeClr>
          </a:solidFill>
          <a:ln w="28575">
            <a:solidFill>
              <a:schemeClr val="bg1">
                <a:lumMod val="95000"/>
              </a:schemeClr>
            </a:solidFill>
            <a:miter lim="400000"/>
          </a:ln>
        </p:spPr>
        <p:txBody>
          <a:bodyPr lIns="25401" tIns="25401" rIns="25401" bIns="25401" anchor="ctr"/>
          <a:lstStyle/>
          <a:p>
            <a:pPr algn="ctr" defTabSz="412740"/>
            <a:endParaRPr sz="1600" kern="0">
              <a:solidFill>
                <a:srgbClr val="000000"/>
              </a:solidFill>
              <a:latin typeface="Helvetica Light"/>
              <a:sym typeface="Helvetica Light"/>
            </a:endParaRPr>
          </a:p>
        </p:txBody>
      </p:sp>
      <p:sp>
        <p:nvSpPr>
          <p:cNvPr id="67" name="מציין מיקום של מספר שקופית 64"/>
          <p:cNvSpPr txBox="1">
            <a:spLocks/>
          </p:cNvSpPr>
          <p:nvPr/>
        </p:nvSpPr>
        <p:spPr>
          <a:xfrm>
            <a:off x="974633" y="399501"/>
            <a:ext cx="362182"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b="1" dirty="0">
                <a:solidFill>
                  <a:schemeClr val="bg1">
                    <a:lumMod val="65000"/>
                  </a:schemeClr>
                </a:solidFill>
                <a:latin typeface="Geomanist Regular"/>
                <a:sym typeface="Geomanist Regular"/>
              </a:rPr>
              <a:t>5</a:t>
            </a:r>
            <a:endParaRPr lang="he-IL" sz="1200" b="1" dirty="0">
              <a:solidFill>
                <a:schemeClr val="bg1">
                  <a:lumMod val="65000"/>
                </a:schemeClr>
              </a:solidFill>
              <a:latin typeface="Geomanist Regular"/>
              <a:sym typeface="Geomanist Regular"/>
            </a:endParaRPr>
          </a:p>
        </p:txBody>
      </p:sp>
    </p:spTree>
    <p:extLst>
      <p:ext uri="{BB962C8B-B14F-4D97-AF65-F5344CB8AC3E}">
        <p14:creationId xmlns:p14="http://schemas.microsoft.com/office/powerpoint/2010/main" val="21941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קבוצה 33"/>
          <p:cNvGrpSpPr/>
          <p:nvPr/>
        </p:nvGrpSpPr>
        <p:grpSpPr>
          <a:xfrm>
            <a:off x="2604155" y="2731973"/>
            <a:ext cx="2123347" cy="2213320"/>
            <a:chOff x="5291241" y="5261350"/>
            <a:chExt cx="1311275" cy="1366838"/>
          </a:xfrm>
        </p:grpSpPr>
        <p:sp>
          <p:nvSpPr>
            <p:cNvPr id="35" name="Freeform 5"/>
            <p:cNvSpPr>
              <a:spLocks/>
            </p:cNvSpPr>
            <p:nvPr/>
          </p:nvSpPr>
          <p:spPr bwMode="auto">
            <a:xfrm>
              <a:off x="5291241" y="5261350"/>
              <a:ext cx="1311275" cy="1366838"/>
            </a:xfrm>
            <a:custGeom>
              <a:avLst/>
              <a:gdLst>
                <a:gd name="T0" fmla="*/ 291 w 346"/>
                <a:gd name="T1" fmla="*/ 124 h 361"/>
                <a:gd name="T2" fmla="*/ 236 w 346"/>
                <a:gd name="T3" fmla="*/ 291 h 361"/>
                <a:gd name="T4" fmla="*/ 69 w 346"/>
                <a:gd name="T5" fmla="*/ 236 h 361"/>
                <a:gd name="T6" fmla="*/ 124 w 346"/>
                <a:gd name="T7" fmla="*/ 69 h 361"/>
                <a:gd name="T8" fmla="*/ 236 w 346"/>
                <a:gd name="T9" fmla="*/ 69 h 361"/>
                <a:gd name="T10" fmla="*/ 261 w 346"/>
                <a:gd name="T11" fmla="*/ 44 h 361"/>
                <a:gd name="T12" fmla="*/ 44 w 346"/>
                <a:gd name="T13" fmla="*/ 99 h 361"/>
                <a:gd name="T14" fmla="*/ 99 w 346"/>
                <a:gd name="T15" fmla="*/ 316 h 361"/>
                <a:gd name="T16" fmla="*/ 316 w 346"/>
                <a:gd name="T17" fmla="*/ 261 h 361"/>
                <a:gd name="T18" fmla="*/ 316 w 346"/>
                <a:gd name="T19" fmla="*/ 99 h 361"/>
                <a:gd name="T20" fmla="*/ 291 w 346"/>
                <a:gd name="T21" fmla="*/ 12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6" h="361">
                  <a:moveTo>
                    <a:pt x="291" y="124"/>
                  </a:moveTo>
                  <a:cubicBezTo>
                    <a:pt x="321" y="185"/>
                    <a:pt x="297" y="260"/>
                    <a:pt x="236" y="291"/>
                  </a:cubicBezTo>
                  <a:cubicBezTo>
                    <a:pt x="175" y="322"/>
                    <a:pt x="100" y="297"/>
                    <a:pt x="69" y="236"/>
                  </a:cubicBezTo>
                  <a:cubicBezTo>
                    <a:pt x="38" y="175"/>
                    <a:pt x="63" y="100"/>
                    <a:pt x="124" y="69"/>
                  </a:cubicBezTo>
                  <a:cubicBezTo>
                    <a:pt x="159" y="52"/>
                    <a:pt x="201" y="52"/>
                    <a:pt x="236" y="69"/>
                  </a:cubicBezTo>
                  <a:cubicBezTo>
                    <a:pt x="261" y="44"/>
                    <a:pt x="261" y="44"/>
                    <a:pt x="261" y="44"/>
                  </a:cubicBezTo>
                  <a:cubicBezTo>
                    <a:pt x="186" y="0"/>
                    <a:pt x="89" y="24"/>
                    <a:pt x="44" y="99"/>
                  </a:cubicBezTo>
                  <a:cubicBezTo>
                    <a:pt x="0" y="174"/>
                    <a:pt x="24" y="271"/>
                    <a:pt x="99" y="316"/>
                  </a:cubicBezTo>
                  <a:cubicBezTo>
                    <a:pt x="174" y="361"/>
                    <a:pt x="271" y="336"/>
                    <a:pt x="316" y="261"/>
                  </a:cubicBezTo>
                  <a:cubicBezTo>
                    <a:pt x="346" y="211"/>
                    <a:pt x="346" y="149"/>
                    <a:pt x="316" y="99"/>
                  </a:cubicBezTo>
                  <a:lnTo>
                    <a:pt x="291" y="124"/>
                  </a:lnTo>
                  <a:close/>
                </a:path>
              </a:pathLst>
            </a:custGeom>
            <a:solidFill>
              <a:srgbClr val="DC0000"/>
            </a:solidFill>
            <a:ln>
              <a:noFill/>
            </a:ln>
          </p:spPr>
          <p:txBody>
            <a:bodyPr vert="horz" wrap="square" lIns="91440" tIns="45720" rIns="91440" bIns="45720" numCol="1" anchor="t" anchorCtr="0" compatLnSpc="1">
              <a:prstTxWarp prst="textNoShape">
                <a:avLst/>
              </a:prstTxWarp>
            </a:bodyPr>
            <a:lstStyle/>
            <a:p>
              <a:endParaRPr lang="he-IL" dirty="0"/>
            </a:p>
          </p:txBody>
        </p:sp>
        <p:sp>
          <p:nvSpPr>
            <p:cNvPr id="37" name="Freeform 7"/>
            <p:cNvSpPr>
              <a:spLocks/>
            </p:cNvSpPr>
            <p:nvPr/>
          </p:nvSpPr>
          <p:spPr bwMode="auto">
            <a:xfrm>
              <a:off x="5564291" y="5534401"/>
              <a:ext cx="788988" cy="817563"/>
            </a:xfrm>
            <a:custGeom>
              <a:avLst/>
              <a:gdLst>
                <a:gd name="T0" fmla="*/ 128 w 208"/>
                <a:gd name="T1" fmla="*/ 61 h 216"/>
                <a:gd name="T2" fmla="*/ 160 w 208"/>
                <a:gd name="T3" fmla="*/ 29 h 216"/>
                <a:gd name="T4" fmla="*/ 29 w 208"/>
                <a:gd name="T5" fmla="*/ 56 h 216"/>
                <a:gd name="T6" fmla="*/ 56 w 208"/>
                <a:gd name="T7" fmla="*/ 188 h 216"/>
                <a:gd name="T8" fmla="*/ 187 w 208"/>
                <a:gd name="T9" fmla="*/ 160 h 216"/>
                <a:gd name="T10" fmla="*/ 187 w 208"/>
                <a:gd name="T11" fmla="*/ 56 h 216"/>
                <a:gd name="T12" fmla="*/ 155 w 208"/>
                <a:gd name="T13" fmla="*/ 88 h 216"/>
                <a:gd name="T14" fmla="*/ 128 w 208"/>
                <a:gd name="T15" fmla="*/ 155 h 216"/>
                <a:gd name="T16" fmla="*/ 61 w 208"/>
                <a:gd name="T17" fmla="*/ 128 h 216"/>
                <a:gd name="T18" fmla="*/ 88 w 208"/>
                <a:gd name="T19" fmla="*/ 61 h 216"/>
                <a:gd name="T20" fmla="*/ 128 w 208"/>
                <a:gd name="T21" fmla="*/ 6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216">
                  <a:moveTo>
                    <a:pt x="128" y="61"/>
                  </a:moveTo>
                  <a:cubicBezTo>
                    <a:pt x="160" y="29"/>
                    <a:pt x="160" y="29"/>
                    <a:pt x="160" y="29"/>
                  </a:cubicBezTo>
                  <a:cubicBezTo>
                    <a:pt x="116" y="0"/>
                    <a:pt x="57" y="12"/>
                    <a:pt x="29" y="56"/>
                  </a:cubicBezTo>
                  <a:cubicBezTo>
                    <a:pt x="0" y="100"/>
                    <a:pt x="12" y="159"/>
                    <a:pt x="56" y="188"/>
                  </a:cubicBezTo>
                  <a:cubicBezTo>
                    <a:pt x="100" y="216"/>
                    <a:pt x="159" y="204"/>
                    <a:pt x="187" y="160"/>
                  </a:cubicBezTo>
                  <a:cubicBezTo>
                    <a:pt x="208" y="129"/>
                    <a:pt x="208" y="88"/>
                    <a:pt x="187" y="56"/>
                  </a:cubicBezTo>
                  <a:cubicBezTo>
                    <a:pt x="155" y="88"/>
                    <a:pt x="155" y="88"/>
                    <a:pt x="155" y="88"/>
                  </a:cubicBezTo>
                  <a:cubicBezTo>
                    <a:pt x="166" y="114"/>
                    <a:pt x="154" y="144"/>
                    <a:pt x="128" y="155"/>
                  </a:cubicBezTo>
                  <a:cubicBezTo>
                    <a:pt x="102" y="167"/>
                    <a:pt x="72" y="154"/>
                    <a:pt x="61" y="128"/>
                  </a:cubicBezTo>
                  <a:cubicBezTo>
                    <a:pt x="50" y="102"/>
                    <a:pt x="62" y="72"/>
                    <a:pt x="88" y="61"/>
                  </a:cubicBezTo>
                  <a:cubicBezTo>
                    <a:pt x="101" y="55"/>
                    <a:pt x="115" y="55"/>
                    <a:pt x="128" y="61"/>
                  </a:cubicBezTo>
                  <a:close/>
                </a:path>
              </a:pathLst>
            </a:custGeom>
            <a:solidFill>
              <a:srgbClr val="DC0000"/>
            </a:solidFill>
            <a:ln>
              <a:noFill/>
            </a:ln>
          </p:spPr>
          <p:txBody>
            <a:bodyPr vert="horz" wrap="square" lIns="91440" tIns="45720" rIns="91440" bIns="45720" numCol="1" anchor="t" anchorCtr="0" compatLnSpc="1">
              <a:prstTxWarp prst="textNoShape">
                <a:avLst/>
              </a:prstTxWarp>
            </a:bodyPr>
            <a:lstStyle/>
            <a:p>
              <a:endParaRPr lang="he-IL"/>
            </a:p>
          </p:txBody>
        </p:sp>
      </p:grpSp>
      <p:sp>
        <p:nvSpPr>
          <p:cNvPr id="15" name="מציין מיקום של מספר שקופית 64"/>
          <p:cNvSpPr>
            <a:spLocks noGrp="1"/>
          </p:cNvSpPr>
          <p:nvPr>
            <p:ph type="sldNum" sz="quarter" idx="12"/>
          </p:nvPr>
        </p:nvSpPr>
        <p:spPr>
          <a:xfrm>
            <a:off x="974633" y="399501"/>
            <a:ext cx="362182" cy="365125"/>
          </a:xfrm>
        </p:spPr>
        <p:txBody>
          <a:bodyPr/>
          <a:lstStyle/>
          <a:p>
            <a:pPr marR="0" lvl="0" indent="0" fontAlgn="auto">
              <a:lnSpc>
                <a:spcPct val="100000"/>
              </a:lnSpc>
              <a:spcBef>
                <a:spcPts val="0"/>
              </a:spcBef>
              <a:spcAft>
                <a:spcPts val="0"/>
              </a:spcAft>
              <a:buClrTx/>
              <a:buSzTx/>
              <a:buFontTx/>
              <a:buNone/>
              <a:tabLst/>
              <a:defRPr/>
            </a:pPr>
            <a:fld id="{227DED1B-6108-45D2-8BEB-CB0A4541C141}" type="slidenum">
              <a:rPr lang="he-IL" sz="1800" b="1">
                <a:solidFill>
                  <a:schemeClr val="bg1">
                    <a:lumMod val="65000"/>
                  </a:schemeClr>
                </a:solidFill>
                <a:ea typeface="+mn-ea"/>
                <a:cs typeface="+mn-cs"/>
              </a:rPr>
              <a:pPr marR="0" lvl="0" indent="0" fontAlgn="auto">
                <a:lnSpc>
                  <a:spcPct val="100000"/>
                </a:lnSpc>
                <a:spcBef>
                  <a:spcPts val="0"/>
                </a:spcBef>
                <a:spcAft>
                  <a:spcPts val="0"/>
                </a:spcAft>
                <a:buClrTx/>
                <a:buSzTx/>
                <a:buFontTx/>
                <a:buNone/>
                <a:tabLst/>
                <a:defRPr/>
              </a:pPr>
              <a:t>6</a:t>
            </a:fld>
            <a:endParaRPr lang="he-IL" sz="1800" b="1" dirty="0">
              <a:solidFill>
                <a:schemeClr val="bg1">
                  <a:lumMod val="65000"/>
                </a:schemeClr>
              </a:solidFill>
              <a:ea typeface="+mn-ea"/>
              <a:cs typeface="+mn-cs"/>
            </a:endParaRPr>
          </a:p>
        </p:txBody>
      </p:sp>
      <p:sp>
        <p:nvSpPr>
          <p:cNvPr id="3" name="TextBox 2">
            <a:extLst>
              <a:ext uri="{FF2B5EF4-FFF2-40B4-BE49-F238E27FC236}">
                <a16:creationId xmlns:a16="http://schemas.microsoft.com/office/drawing/2014/main" id="{FAAF07A8-E6A7-4A02-BFDD-2D03DFDA7A2F}"/>
              </a:ext>
            </a:extLst>
          </p:cNvPr>
          <p:cNvSpPr txBox="1"/>
          <p:nvPr/>
        </p:nvSpPr>
        <p:spPr>
          <a:xfrm>
            <a:off x="430194" y="1292605"/>
            <a:ext cx="4347922" cy="1384995"/>
          </a:xfrm>
          <a:prstGeom prst="rect">
            <a:avLst/>
          </a:prstGeom>
          <a:noFill/>
        </p:spPr>
        <p:txBody>
          <a:bodyPr wrap="square" rtlCol="1">
            <a:spAutoFit/>
          </a:bodyPr>
          <a:lstStyle/>
          <a:p>
            <a:r>
              <a:rPr lang="he-IL" sz="2800" b="1" dirty="0">
                <a:solidFill>
                  <a:srgbClr val="6585C1"/>
                </a:solidFill>
              </a:rPr>
              <a:t>שיפור בר קיימא </a:t>
            </a:r>
          </a:p>
          <a:p>
            <a:r>
              <a:rPr lang="he-IL" sz="2800" b="1" dirty="0">
                <a:solidFill>
                  <a:srgbClr val="6585C1"/>
                </a:solidFill>
              </a:rPr>
              <a:t>בששת תחומי החיים </a:t>
            </a:r>
          </a:p>
          <a:p>
            <a:r>
              <a:rPr lang="he-IL" sz="2800" b="1" dirty="0">
                <a:solidFill>
                  <a:srgbClr val="6585C1"/>
                </a:solidFill>
              </a:rPr>
              <a:t>בהם מתמקדת ההתערבות</a:t>
            </a:r>
          </a:p>
        </p:txBody>
      </p:sp>
      <p:cxnSp>
        <p:nvCxnSpPr>
          <p:cNvPr id="23" name="Straight Arrow Connector 22">
            <a:extLst>
              <a:ext uri="{FF2B5EF4-FFF2-40B4-BE49-F238E27FC236}">
                <a16:creationId xmlns:a16="http://schemas.microsoft.com/office/drawing/2014/main" id="{673A0ADB-183E-43DF-BB44-6CFEBDABDEEC}"/>
              </a:ext>
            </a:extLst>
          </p:cNvPr>
          <p:cNvCxnSpPr>
            <a:cxnSpLocks/>
            <a:stCxn id="19" idx="1"/>
          </p:cNvCxnSpPr>
          <p:nvPr/>
        </p:nvCxnSpPr>
        <p:spPr>
          <a:xfrm flipH="1">
            <a:off x="3707272" y="2437790"/>
            <a:ext cx="4560599" cy="1398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ACC5001-2E23-42E7-91D9-C776FEF634C8}"/>
              </a:ext>
            </a:extLst>
          </p:cNvPr>
          <p:cNvCxnSpPr>
            <a:stCxn id="20" idx="1"/>
          </p:cNvCxnSpPr>
          <p:nvPr/>
        </p:nvCxnSpPr>
        <p:spPr>
          <a:xfrm flipH="1" flipV="1">
            <a:off x="3527117" y="3859967"/>
            <a:ext cx="4740754" cy="248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0AD8362-52D2-40EE-88B2-C4FFD30A6FE1}"/>
              </a:ext>
            </a:extLst>
          </p:cNvPr>
          <p:cNvCxnSpPr>
            <a:stCxn id="21" idx="1"/>
          </p:cNvCxnSpPr>
          <p:nvPr/>
        </p:nvCxnSpPr>
        <p:spPr>
          <a:xfrm flipH="1" flipV="1">
            <a:off x="3707272" y="3872402"/>
            <a:ext cx="4560598" cy="1459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8D58A65-A7E4-43DA-9567-45E28424413A}"/>
              </a:ext>
            </a:extLst>
          </p:cNvPr>
          <p:cNvSpPr txBox="1"/>
          <p:nvPr/>
        </p:nvSpPr>
        <p:spPr>
          <a:xfrm>
            <a:off x="5110631" y="2869137"/>
            <a:ext cx="2830433" cy="1938992"/>
          </a:xfrm>
          <a:prstGeom prst="rect">
            <a:avLst/>
          </a:prstGeom>
          <a:solidFill>
            <a:schemeClr val="bg2">
              <a:alpha val="92000"/>
            </a:schemeClr>
          </a:solidFill>
        </p:spPr>
        <p:txBody>
          <a:bodyPr wrap="square" rtlCol="1">
            <a:spAutoFit/>
          </a:bodyPr>
          <a:lstStyle/>
          <a:p>
            <a:pPr algn="ctr"/>
            <a:endParaRPr lang="he-IL" sz="2400" dirty="0"/>
          </a:p>
          <a:p>
            <a:pPr algn="ctr"/>
            <a:r>
              <a:rPr lang="he-IL" sz="2400" dirty="0"/>
              <a:t>השגת המטרה דורשת שלושה סוגי שינויים במצב המשפחות</a:t>
            </a:r>
          </a:p>
          <a:p>
            <a:pPr algn="ctr"/>
            <a:endParaRPr lang="he-IL" sz="2400" dirty="0"/>
          </a:p>
        </p:txBody>
      </p:sp>
      <p:sp>
        <p:nvSpPr>
          <p:cNvPr id="14" name="TextBox 13">
            <a:extLst>
              <a:ext uri="{FF2B5EF4-FFF2-40B4-BE49-F238E27FC236}">
                <a16:creationId xmlns:a16="http://schemas.microsoft.com/office/drawing/2014/main" id="{D2B64358-892C-47BC-88C1-4D8108120B2C}"/>
              </a:ext>
            </a:extLst>
          </p:cNvPr>
          <p:cNvSpPr txBox="1"/>
          <p:nvPr/>
        </p:nvSpPr>
        <p:spPr>
          <a:xfrm>
            <a:off x="1341723" y="253465"/>
            <a:ext cx="10568233" cy="584775"/>
          </a:xfrm>
          <a:prstGeom prst="rect">
            <a:avLst/>
          </a:prstGeom>
          <a:noFill/>
        </p:spPr>
        <p:txBody>
          <a:bodyPr wrap="square" rtlCol="1">
            <a:spAutoFit/>
          </a:bodyPr>
          <a:lstStyle/>
          <a:p>
            <a:r>
              <a:rPr lang="he-IL" sz="3200" b="1" dirty="0">
                <a:solidFill>
                  <a:srgbClr val="6489C6"/>
                </a:solidFill>
              </a:rPr>
              <a:t>הדרך להשגת מטרת התכנית</a:t>
            </a:r>
          </a:p>
        </p:txBody>
      </p:sp>
      <p:sp>
        <p:nvSpPr>
          <p:cNvPr id="44" name="Freeform 6"/>
          <p:cNvSpPr>
            <a:spLocks/>
          </p:cNvSpPr>
          <p:nvPr/>
        </p:nvSpPr>
        <p:spPr bwMode="auto">
          <a:xfrm>
            <a:off x="3519302" y="2917061"/>
            <a:ext cx="1110516" cy="1102804"/>
          </a:xfrm>
          <a:custGeom>
            <a:avLst/>
            <a:gdLst>
              <a:gd name="T0" fmla="*/ 181 w 181"/>
              <a:gd name="T1" fmla="*/ 42 h 180"/>
              <a:gd name="T2" fmla="*/ 143 w 181"/>
              <a:gd name="T3" fmla="*/ 38 h 180"/>
              <a:gd name="T4" fmla="*/ 139 w 181"/>
              <a:gd name="T5" fmla="*/ 0 h 180"/>
              <a:gd name="T6" fmla="*/ 99 w 181"/>
              <a:gd name="T7" fmla="*/ 40 h 180"/>
              <a:gd name="T8" fmla="*/ 99 w 181"/>
              <a:gd name="T9" fmla="*/ 67 h 180"/>
              <a:gd name="T10" fmla="*/ 80 w 181"/>
              <a:gd name="T11" fmla="*/ 86 h 180"/>
              <a:gd name="T12" fmla="*/ 59 w 181"/>
              <a:gd name="T13" fmla="*/ 107 h 180"/>
              <a:gd name="T14" fmla="*/ 59 w 181"/>
              <a:gd name="T15" fmla="*/ 107 h 180"/>
              <a:gd name="T16" fmla="*/ 41 w 181"/>
              <a:gd name="T17" fmla="*/ 125 h 180"/>
              <a:gd name="T18" fmla="*/ 6 w 181"/>
              <a:gd name="T19" fmla="*/ 140 h 180"/>
              <a:gd name="T20" fmla="*/ 21 w 181"/>
              <a:gd name="T21" fmla="*/ 175 h 180"/>
              <a:gd name="T22" fmla="*/ 56 w 181"/>
              <a:gd name="T23" fmla="*/ 160 h 180"/>
              <a:gd name="T24" fmla="*/ 56 w 181"/>
              <a:gd name="T25" fmla="*/ 140 h 180"/>
              <a:gd name="T26" fmla="*/ 74 w 181"/>
              <a:gd name="T27" fmla="*/ 122 h 180"/>
              <a:gd name="T28" fmla="*/ 74 w 181"/>
              <a:gd name="T29" fmla="*/ 122 h 180"/>
              <a:gd name="T30" fmla="*/ 105 w 181"/>
              <a:gd name="T31" fmla="*/ 91 h 180"/>
              <a:gd name="T32" fmla="*/ 105 w 181"/>
              <a:gd name="T33" fmla="*/ 91 h 180"/>
              <a:gd name="T34" fmla="*/ 114 w 181"/>
              <a:gd name="T35" fmla="*/ 83 h 180"/>
              <a:gd name="T36" fmla="*/ 141 w 181"/>
              <a:gd name="T37" fmla="*/ 83 h 180"/>
              <a:gd name="T38" fmla="*/ 181 w 181"/>
              <a:gd name="T39" fmla="*/ 4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180">
                <a:moveTo>
                  <a:pt x="181" y="42"/>
                </a:moveTo>
                <a:cubicBezTo>
                  <a:pt x="143" y="38"/>
                  <a:pt x="143" y="38"/>
                  <a:pt x="143" y="38"/>
                </a:cubicBezTo>
                <a:cubicBezTo>
                  <a:pt x="139" y="0"/>
                  <a:pt x="139" y="0"/>
                  <a:pt x="139" y="0"/>
                </a:cubicBezTo>
                <a:cubicBezTo>
                  <a:pt x="99" y="40"/>
                  <a:pt x="99" y="40"/>
                  <a:pt x="99" y="40"/>
                </a:cubicBezTo>
                <a:cubicBezTo>
                  <a:pt x="99" y="67"/>
                  <a:pt x="99" y="67"/>
                  <a:pt x="99" y="67"/>
                </a:cubicBezTo>
                <a:cubicBezTo>
                  <a:pt x="80" y="86"/>
                  <a:pt x="80" y="86"/>
                  <a:pt x="80" y="86"/>
                </a:cubicBezTo>
                <a:cubicBezTo>
                  <a:pt x="59" y="107"/>
                  <a:pt x="59" y="107"/>
                  <a:pt x="59" y="107"/>
                </a:cubicBezTo>
                <a:cubicBezTo>
                  <a:pt x="59" y="107"/>
                  <a:pt x="59" y="107"/>
                  <a:pt x="59" y="107"/>
                </a:cubicBezTo>
                <a:cubicBezTo>
                  <a:pt x="41" y="125"/>
                  <a:pt x="41" y="125"/>
                  <a:pt x="41" y="125"/>
                </a:cubicBezTo>
                <a:cubicBezTo>
                  <a:pt x="27" y="120"/>
                  <a:pt x="11" y="126"/>
                  <a:pt x="6" y="140"/>
                </a:cubicBezTo>
                <a:cubicBezTo>
                  <a:pt x="0" y="154"/>
                  <a:pt x="7" y="169"/>
                  <a:pt x="21" y="175"/>
                </a:cubicBezTo>
                <a:cubicBezTo>
                  <a:pt x="35" y="180"/>
                  <a:pt x="50" y="174"/>
                  <a:pt x="56" y="160"/>
                </a:cubicBezTo>
                <a:cubicBezTo>
                  <a:pt x="58" y="154"/>
                  <a:pt x="58" y="146"/>
                  <a:pt x="56" y="140"/>
                </a:cubicBezTo>
                <a:cubicBezTo>
                  <a:pt x="74" y="122"/>
                  <a:pt x="74" y="122"/>
                  <a:pt x="74" y="122"/>
                </a:cubicBezTo>
                <a:cubicBezTo>
                  <a:pt x="74" y="122"/>
                  <a:pt x="74" y="122"/>
                  <a:pt x="74" y="122"/>
                </a:cubicBezTo>
                <a:cubicBezTo>
                  <a:pt x="105" y="91"/>
                  <a:pt x="105" y="91"/>
                  <a:pt x="105" y="91"/>
                </a:cubicBezTo>
                <a:cubicBezTo>
                  <a:pt x="105" y="91"/>
                  <a:pt x="105" y="91"/>
                  <a:pt x="105" y="91"/>
                </a:cubicBezTo>
                <a:cubicBezTo>
                  <a:pt x="114" y="83"/>
                  <a:pt x="114" y="83"/>
                  <a:pt x="114" y="83"/>
                </a:cubicBezTo>
                <a:cubicBezTo>
                  <a:pt x="141" y="83"/>
                  <a:pt x="141" y="83"/>
                  <a:pt x="141" y="83"/>
                </a:cubicBezTo>
                <a:lnTo>
                  <a:pt x="181" y="42"/>
                </a:lnTo>
                <a:close/>
              </a:path>
            </a:pathLst>
          </a:custGeom>
          <a:solidFill>
            <a:srgbClr val="6585C1"/>
          </a:solidFill>
          <a:ln>
            <a:noFill/>
          </a:ln>
        </p:spPr>
        <p:txBody>
          <a:bodyPr vert="horz" wrap="square" lIns="91440" tIns="45720" rIns="91440" bIns="45720" numCol="1" anchor="t" anchorCtr="0" compatLnSpc="1">
            <a:prstTxWarp prst="textNoShape">
              <a:avLst/>
            </a:prstTxWarp>
          </a:bodyPr>
          <a:lstStyle/>
          <a:p>
            <a:endParaRPr lang="he-IL"/>
          </a:p>
        </p:txBody>
      </p:sp>
      <p:sp>
        <p:nvSpPr>
          <p:cNvPr id="19" name="Rectangle: Rounded Corners 18">
            <a:extLst>
              <a:ext uri="{FF2B5EF4-FFF2-40B4-BE49-F238E27FC236}">
                <a16:creationId xmlns:a16="http://schemas.microsoft.com/office/drawing/2014/main" id="{1C20FAF1-5F36-4F68-9B4E-57868781840E}"/>
              </a:ext>
            </a:extLst>
          </p:cNvPr>
          <p:cNvSpPr/>
          <p:nvPr/>
        </p:nvSpPr>
        <p:spPr>
          <a:xfrm>
            <a:off x="8267871" y="1807790"/>
            <a:ext cx="3507472" cy="1260000"/>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b="1" dirty="0">
                <a:solidFill>
                  <a:schemeClr val="tx1"/>
                </a:solidFill>
              </a:rPr>
              <a:t>שינוי חומרי:</a:t>
            </a:r>
          </a:p>
          <a:p>
            <a:pPr algn="ctr"/>
            <a:r>
              <a:rPr lang="he-IL" sz="2200" dirty="0">
                <a:solidFill>
                  <a:schemeClr val="tx1"/>
                </a:solidFill>
              </a:rPr>
              <a:t>(מצב כלכלי, תנאי חיים, הכנסה קבועה וכיו"ב)</a:t>
            </a:r>
          </a:p>
        </p:txBody>
      </p:sp>
      <p:sp>
        <p:nvSpPr>
          <p:cNvPr id="20" name="Rectangle: Rounded Corners 19">
            <a:extLst>
              <a:ext uri="{FF2B5EF4-FFF2-40B4-BE49-F238E27FC236}">
                <a16:creationId xmlns:a16="http://schemas.microsoft.com/office/drawing/2014/main" id="{6A0FD214-5F30-4E66-BB9F-8FE49FD51365}"/>
              </a:ext>
            </a:extLst>
          </p:cNvPr>
          <p:cNvSpPr/>
          <p:nvPr/>
        </p:nvSpPr>
        <p:spPr>
          <a:xfrm>
            <a:off x="8267871" y="3254837"/>
            <a:ext cx="3507472" cy="1260000"/>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b="1" dirty="0">
                <a:solidFill>
                  <a:schemeClr val="tx1"/>
                </a:solidFill>
              </a:rPr>
              <a:t>שינוי התנהלותי:</a:t>
            </a:r>
          </a:p>
          <a:p>
            <a:pPr algn="ctr"/>
            <a:r>
              <a:rPr lang="he-IL" sz="2200" dirty="0">
                <a:solidFill>
                  <a:schemeClr val="tx1"/>
                </a:solidFill>
              </a:rPr>
              <a:t>(הרגלים, כלים, יכולות וכיו"ב)</a:t>
            </a:r>
          </a:p>
        </p:txBody>
      </p:sp>
      <p:sp>
        <p:nvSpPr>
          <p:cNvPr id="21" name="Rectangle: Rounded Corners 20">
            <a:extLst>
              <a:ext uri="{FF2B5EF4-FFF2-40B4-BE49-F238E27FC236}">
                <a16:creationId xmlns:a16="http://schemas.microsoft.com/office/drawing/2014/main" id="{319B8723-C26D-49BC-A00D-96DC3AF1207C}"/>
              </a:ext>
            </a:extLst>
          </p:cNvPr>
          <p:cNvSpPr/>
          <p:nvPr/>
        </p:nvSpPr>
        <p:spPr>
          <a:xfrm>
            <a:off x="8267870" y="4701884"/>
            <a:ext cx="3507473" cy="1260000"/>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b="1" dirty="0">
                <a:solidFill>
                  <a:schemeClr val="tx1"/>
                </a:solidFill>
              </a:rPr>
              <a:t>שינוי הסתגלותי:</a:t>
            </a:r>
          </a:p>
          <a:p>
            <a:pPr algn="ctr"/>
            <a:r>
              <a:rPr lang="he-IL" sz="2200" dirty="0">
                <a:solidFill>
                  <a:schemeClr val="tx1"/>
                </a:solidFill>
              </a:rPr>
              <a:t>(תפיסות, עמדות, מסוגלות מקצועית וכיו"ב)</a:t>
            </a:r>
          </a:p>
        </p:txBody>
      </p:sp>
    </p:spTree>
    <p:extLst>
      <p:ext uri="{BB962C8B-B14F-4D97-AF65-F5344CB8AC3E}">
        <p14:creationId xmlns:p14="http://schemas.microsoft.com/office/powerpoint/2010/main" val="34098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B64358-892C-47BC-88C1-4D8108120B2C}"/>
              </a:ext>
            </a:extLst>
          </p:cNvPr>
          <p:cNvSpPr txBox="1"/>
          <p:nvPr/>
        </p:nvSpPr>
        <p:spPr>
          <a:xfrm>
            <a:off x="1341723" y="253465"/>
            <a:ext cx="10568233" cy="584775"/>
          </a:xfrm>
          <a:prstGeom prst="rect">
            <a:avLst/>
          </a:prstGeom>
          <a:noFill/>
        </p:spPr>
        <p:txBody>
          <a:bodyPr wrap="square" rtlCol="1">
            <a:spAutoFit/>
          </a:bodyPr>
          <a:lstStyle/>
          <a:p>
            <a:r>
              <a:rPr lang="he-IL" sz="3200" b="1" dirty="0">
                <a:solidFill>
                  <a:srgbClr val="6489C6"/>
                </a:solidFill>
              </a:rPr>
              <a:t>השערות המחקר: בסיס תיאורטי</a:t>
            </a:r>
          </a:p>
        </p:txBody>
      </p:sp>
      <p:sp>
        <p:nvSpPr>
          <p:cNvPr id="15" name="מציין מיקום של מספר שקופית 64"/>
          <p:cNvSpPr>
            <a:spLocks noGrp="1"/>
          </p:cNvSpPr>
          <p:nvPr>
            <p:ph type="sldNum" sz="quarter" idx="12"/>
          </p:nvPr>
        </p:nvSpPr>
        <p:spPr>
          <a:xfrm>
            <a:off x="965206" y="396704"/>
            <a:ext cx="362182" cy="365125"/>
          </a:xfrm>
        </p:spPr>
        <p:txBody>
          <a:bodyPr/>
          <a:lstStyle/>
          <a:p>
            <a:pPr>
              <a:defRPr/>
            </a:pPr>
            <a:fld id="{227DED1B-6108-45D2-8BEB-CB0A4541C141}" type="slidenum">
              <a:rPr lang="he-IL" smtClean="0">
                <a:solidFill>
                  <a:schemeClr val="tx1">
                    <a:lumMod val="50000"/>
                    <a:lumOff val="50000"/>
                  </a:schemeClr>
                </a:solidFill>
              </a:rPr>
              <a:t>7</a:t>
            </a:fld>
            <a:endParaRPr lang="he-IL" sz="1200" dirty="0">
              <a:solidFill>
                <a:schemeClr val="tx1">
                  <a:lumMod val="50000"/>
                  <a:lumOff val="50000"/>
                </a:schemeClr>
              </a:solidFill>
            </a:endParaRPr>
          </a:p>
        </p:txBody>
      </p:sp>
      <p:graphicFrame>
        <p:nvGraphicFramePr>
          <p:cNvPr id="13" name="Chart 12">
            <a:extLst>
              <a:ext uri="{FF2B5EF4-FFF2-40B4-BE49-F238E27FC236}">
                <a16:creationId xmlns:a16="http://schemas.microsoft.com/office/drawing/2014/main" id="{EE2124F9-01CB-4A17-BE07-3ADE521D5FD6}"/>
              </a:ext>
            </a:extLst>
          </p:cNvPr>
          <p:cNvGraphicFramePr>
            <a:graphicFrameLocks/>
          </p:cNvGraphicFramePr>
          <p:nvPr>
            <p:extLst>
              <p:ext uri="{D42A27DB-BD31-4B8C-83A1-F6EECF244321}">
                <p14:modId xmlns:p14="http://schemas.microsoft.com/office/powerpoint/2010/main" val="4283793286"/>
              </p:ext>
            </p:extLst>
          </p:nvPr>
        </p:nvGraphicFramePr>
        <p:xfrm>
          <a:off x="4061210" y="1246455"/>
          <a:ext cx="7469608" cy="411008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9B2FE76F-77DE-409C-B034-8D86B4CD8ABB}"/>
              </a:ext>
            </a:extLst>
          </p:cNvPr>
          <p:cNvSpPr txBox="1"/>
          <p:nvPr/>
        </p:nvSpPr>
        <p:spPr>
          <a:xfrm>
            <a:off x="235670" y="2285834"/>
            <a:ext cx="3648174" cy="2340000"/>
          </a:xfrm>
          <a:prstGeom prst="rect">
            <a:avLst/>
          </a:prstGeom>
          <a:solidFill>
            <a:schemeClr val="bg1"/>
          </a:solidFill>
          <a:ln>
            <a:solidFill>
              <a:schemeClr val="bg1"/>
            </a:solidFill>
          </a:ln>
          <a:effectLst>
            <a:outerShdw blurRad="203200" dist="101600" dir="2040000" sx="92000" sy="92000" algn="ctr" rotWithShape="0">
              <a:prstClr val="black">
                <a:alpha val="28000"/>
              </a:prstClr>
            </a:outerShdw>
          </a:effectLst>
        </p:spPr>
        <p:txBody>
          <a:bodyPr wrap="square" rtlCol="0">
            <a:spAutoFit/>
          </a:bodyPr>
          <a:lstStyle/>
          <a:p>
            <a:pPr lvl="0" algn="ctr" eaLnBrk="0" fontAlgn="base" hangingPunct="0">
              <a:spcBef>
                <a:spcPct val="0"/>
              </a:spcBef>
              <a:spcAft>
                <a:spcPct val="0"/>
              </a:spcAft>
              <a:defRPr/>
            </a:pPr>
            <a:r>
              <a:rPr kumimoji="0" lang="he-IL"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מחקרים רבים בפסיכולוגיה התנהגותית מראים כי למצבים פסיכולוגים שליליים כמו דחק (</a:t>
            </a: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stress</a:t>
            </a:r>
            <a:r>
              <a:rPr kumimoji="0" lang="he-IL"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 דיכאון וחרדה יש השפעה שלילית על מגוון יכולות כדוגמת תכנון לטווח רחוק, התנהלות מוכוונת מטרה ולקיחת סיכונים – יכולות הכרחיות ליצירה ושימור שינוי הסתגלותי ושיפור בר קיימא</a:t>
            </a:r>
            <a:endParaRPr kumimoji="0" lang="en-GB"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85E34501-8E2B-49CD-B10A-616946C40A22}"/>
              </a:ext>
            </a:extLst>
          </p:cNvPr>
          <p:cNvSpPr txBox="1"/>
          <p:nvPr/>
        </p:nvSpPr>
        <p:spPr>
          <a:xfrm>
            <a:off x="1945824" y="5995447"/>
            <a:ext cx="9964132" cy="307777"/>
          </a:xfrm>
          <a:prstGeom prst="rect">
            <a:avLst/>
          </a:prstGeom>
          <a:noFill/>
        </p:spPr>
        <p:txBody>
          <a:bodyPr wrap="square" rtlCol="1">
            <a:spAutoFit/>
          </a:bodyPr>
          <a:lstStyle/>
          <a:p>
            <a:pPr algn="ctr" rtl="0"/>
            <a:r>
              <a:rPr lang="en-US" sz="1400" b="1" dirty="0"/>
              <a:t>Haushofer, Johannes, and Ernst Fehr. 2014. “On the Psychology of Poverty.” Science 344 (6186): 862–67</a:t>
            </a:r>
            <a:r>
              <a:rPr lang="he-IL" sz="1400" b="1" dirty="0"/>
              <a:t>ראו לדוגמה: </a:t>
            </a:r>
          </a:p>
        </p:txBody>
      </p:sp>
    </p:spTree>
    <p:extLst>
      <p:ext uri="{BB962C8B-B14F-4D97-AF65-F5344CB8AC3E}">
        <p14:creationId xmlns:p14="http://schemas.microsoft.com/office/powerpoint/2010/main" val="49029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64"/>
          <p:cNvSpPr>
            <a:spLocks noGrp="1"/>
          </p:cNvSpPr>
          <p:nvPr>
            <p:ph type="sldNum" sz="quarter" idx="12"/>
          </p:nvPr>
        </p:nvSpPr>
        <p:spPr>
          <a:xfrm>
            <a:off x="946352" y="396704"/>
            <a:ext cx="362182" cy="365125"/>
          </a:xfrm>
        </p:spPr>
        <p:txBody>
          <a:bodyPr/>
          <a:lstStyle/>
          <a:p>
            <a:pPr>
              <a:defRPr/>
            </a:pPr>
            <a:fld id="{227DED1B-6108-45D2-8BEB-CB0A4541C141}" type="slidenum">
              <a:rPr lang="he-IL" smtClean="0">
                <a:solidFill>
                  <a:schemeClr val="tx1">
                    <a:lumMod val="50000"/>
                    <a:lumOff val="50000"/>
                  </a:schemeClr>
                </a:solidFill>
              </a:rPr>
              <a:t>8</a:t>
            </a:fld>
            <a:endParaRPr lang="he-IL" dirty="0">
              <a:solidFill>
                <a:schemeClr val="tx1">
                  <a:lumMod val="50000"/>
                  <a:lumOff val="50000"/>
                </a:schemeClr>
              </a:solidFill>
            </a:endParaRPr>
          </a:p>
        </p:txBody>
      </p:sp>
      <p:graphicFrame>
        <p:nvGraphicFramePr>
          <p:cNvPr id="13" name="Chart 12">
            <a:extLst>
              <a:ext uri="{FF2B5EF4-FFF2-40B4-BE49-F238E27FC236}">
                <a16:creationId xmlns:a16="http://schemas.microsoft.com/office/drawing/2014/main" id="{EE2124F9-01CB-4A17-BE07-3ADE521D5FD6}"/>
              </a:ext>
            </a:extLst>
          </p:cNvPr>
          <p:cNvGraphicFramePr>
            <a:graphicFrameLocks/>
          </p:cNvGraphicFramePr>
          <p:nvPr>
            <p:extLst>
              <p:ext uri="{D42A27DB-BD31-4B8C-83A1-F6EECF244321}">
                <p14:modId xmlns:p14="http://schemas.microsoft.com/office/powerpoint/2010/main" val="1848983629"/>
              </p:ext>
            </p:extLst>
          </p:nvPr>
        </p:nvGraphicFramePr>
        <p:xfrm>
          <a:off x="4061210" y="1246455"/>
          <a:ext cx="7469608" cy="411008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9B2FE76F-77DE-409C-B034-8D86B4CD8ABB}"/>
              </a:ext>
            </a:extLst>
          </p:cNvPr>
          <p:cNvSpPr txBox="1"/>
          <p:nvPr/>
        </p:nvSpPr>
        <p:spPr>
          <a:xfrm>
            <a:off x="235670" y="2285834"/>
            <a:ext cx="3648174" cy="2340000"/>
          </a:xfrm>
          <a:prstGeom prst="rect">
            <a:avLst/>
          </a:prstGeom>
          <a:solidFill>
            <a:schemeClr val="bg1"/>
          </a:solidFill>
          <a:ln>
            <a:solidFill>
              <a:schemeClr val="bg1"/>
            </a:solidFill>
          </a:ln>
          <a:effectLst>
            <a:outerShdw blurRad="203200" dist="101600" dir="2040000" sx="92000" sy="92000" algn="ctr" rotWithShape="0">
              <a:prstClr val="black">
                <a:alpha val="28000"/>
              </a:prstClr>
            </a:outerShdw>
          </a:effectLst>
        </p:spPr>
        <p:txBody>
          <a:bodyPr wrap="square" rtlCol="0">
            <a:spAutoFit/>
          </a:bodyPr>
          <a:lstStyle/>
          <a:p>
            <a:pPr lvl="0" algn="ctr" eaLnBrk="0" fontAlgn="base" hangingPunct="0">
              <a:spcBef>
                <a:spcPct val="0"/>
              </a:spcBef>
              <a:spcAft>
                <a:spcPct val="0"/>
              </a:spcAft>
              <a:defRPr/>
            </a:pPr>
            <a:r>
              <a:rPr kumimoji="0" lang="he-IL"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מחקרים רבים בפסיכולוגיה התנהגותית מראים כי למצבים פסיכולוגים שליליים כמו דחק (</a:t>
            </a: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stress</a:t>
            </a:r>
            <a:r>
              <a:rPr kumimoji="0" lang="he-IL"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 דיכאון וחרדה יש השפעה שלילית על מגוון יכולות כדוגמת תכנון לטווח רחוק, התנהלות מוכוונת מטרה ולקיחת סיכונים – יכולות הכרחיות ליצירה ושימור שינוי הסתגלותי ושיפור בר קיימא</a:t>
            </a:r>
            <a:endParaRPr kumimoji="0" lang="en-GB"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85E34501-8E2B-49CD-B10A-616946C40A22}"/>
              </a:ext>
            </a:extLst>
          </p:cNvPr>
          <p:cNvSpPr txBox="1"/>
          <p:nvPr/>
        </p:nvSpPr>
        <p:spPr>
          <a:xfrm>
            <a:off x="1945824" y="5995447"/>
            <a:ext cx="9964132" cy="307777"/>
          </a:xfrm>
          <a:prstGeom prst="rect">
            <a:avLst/>
          </a:prstGeom>
          <a:noFill/>
        </p:spPr>
        <p:txBody>
          <a:bodyPr wrap="square" rtlCol="1">
            <a:spAutoFit/>
          </a:bodyPr>
          <a:lstStyle/>
          <a:p>
            <a:pPr algn="ctr" rtl="0"/>
            <a:r>
              <a:rPr lang="en-US" sz="1400" b="1" dirty="0"/>
              <a:t>Haushofer, Johannes, and Ernst Fehr. 2014. “On the Psychology of Poverty.” Science 344 (6186): 862–67</a:t>
            </a:r>
            <a:r>
              <a:rPr lang="he-IL" sz="1400" b="1" dirty="0"/>
              <a:t>ראו לדוגמה: </a:t>
            </a:r>
          </a:p>
        </p:txBody>
      </p:sp>
      <p:sp>
        <p:nvSpPr>
          <p:cNvPr id="7" name="TextBox 6">
            <a:extLst>
              <a:ext uri="{FF2B5EF4-FFF2-40B4-BE49-F238E27FC236}">
                <a16:creationId xmlns:a16="http://schemas.microsoft.com/office/drawing/2014/main" id="{83E5D3E2-F22F-40B6-93F0-EB0C315C8DD0}"/>
              </a:ext>
            </a:extLst>
          </p:cNvPr>
          <p:cNvSpPr txBox="1"/>
          <p:nvPr/>
        </p:nvSpPr>
        <p:spPr>
          <a:xfrm>
            <a:off x="8927183" y="2045616"/>
            <a:ext cx="2055043" cy="738664"/>
          </a:xfrm>
          <a:prstGeom prst="rect">
            <a:avLst/>
          </a:prstGeom>
          <a:solidFill>
            <a:schemeClr val="bg1"/>
          </a:solidFill>
          <a:ln>
            <a:solidFill>
              <a:schemeClr val="tx1"/>
            </a:solidFill>
          </a:ln>
        </p:spPr>
        <p:txBody>
          <a:bodyPr wrap="square" rtlCol="1">
            <a:spAutoFit/>
          </a:bodyPr>
          <a:lstStyle/>
          <a:p>
            <a:pPr algn="ctr"/>
            <a:r>
              <a:rPr lang="he-IL" sz="1400" b="1" dirty="0"/>
              <a:t>נמצא קשר סיבתי בין מחסור חומרי לבין מצבי דחק, חרדה ודיכאון</a:t>
            </a:r>
          </a:p>
        </p:txBody>
      </p:sp>
      <p:cxnSp>
        <p:nvCxnSpPr>
          <p:cNvPr id="8" name="Straight Arrow Connector 7">
            <a:extLst>
              <a:ext uri="{FF2B5EF4-FFF2-40B4-BE49-F238E27FC236}">
                <a16:creationId xmlns:a16="http://schemas.microsoft.com/office/drawing/2014/main" id="{53552185-0E04-4710-A7EF-77D212D41383}"/>
              </a:ext>
            </a:extLst>
          </p:cNvPr>
          <p:cNvCxnSpPr>
            <a:cxnSpLocks/>
            <a:stCxn id="7" idx="2"/>
          </p:cNvCxnSpPr>
          <p:nvPr/>
        </p:nvCxnSpPr>
        <p:spPr>
          <a:xfrm flipH="1">
            <a:off x="9577633" y="2784280"/>
            <a:ext cx="377072" cy="644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B64358-892C-47BC-88C1-4D8108120B2C}"/>
              </a:ext>
            </a:extLst>
          </p:cNvPr>
          <p:cNvSpPr txBox="1"/>
          <p:nvPr/>
        </p:nvSpPr>
        <p:spPr>
          <a:xfrm>
            <a:off x="1341723" y="253465"/>
            <a:ext cx="10568233" cy="584775"/>
          </a:xfrm>
          <a:prstGeom prst="rect">
            <a:avLst/>
          </a:prstGeom>
          <a:noFill/>
        </p:spPr>
        <p:txBody>
          <a:bodyPr wrap="square" rtlCol="1">
            <a:spAutoFit/>
          </a:bodyPr>
          <a:lstStyle/>
          <a:p>
            <a:r>
              <a:rPr lang="he-IL" sz="3200" b="1" dirty="0">
                <a:solidFill>
                  <a:srgbClr val="6489C6"/>
                </a:solidFill>
              </a:rPr>
              <a:t>השערות המחקר: בסיס תיאורטי</a:t>
            </a:r>
          </a:p>
        </p:txBody>
      </p:sp>
    </p:spTree>
    <p:extLst>
      <p:ext uri="{BB962C8B-B14F-4D97-AF65-F5344CB8AC3E}">
        <p14:creationId xmlns:p14="http://schemas.microsoft.com/office/powerpoint/2010/main" val="1671961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64"/>
          <p:cNvSpPr>
            <a:spLocks noGrp="1"/>
          </p:cNvSpPr>
          <p:nvPr>
            <p:ph type="sldNum" sz="quarter" idx="12"/>
          </p:nvPr>
        </p:nvSpPr>
        <p:spPr>
          <a:xfrm>
            <a:off x="974633" y="485329"/>
            <a:ext cx="362182" cy="365125"/>
          </a:xfrm>
        </p:spPr>
        <p:txBody>
          <a:bodyPr/>
          <a:lstStyle/>
          <a:p>
            <a:pPr>
              <a:defRPr/>
            </a:pPr>
            <a:fld id="{227DED1B-6108-45D2-8BEB-CB0A4541C141}" type="slidenum">
              <a:rPr lang="he-IL" sz="1200" smtClean="0">
                <a:solidFill>
                  <a:schemeClr val="tx1">
                    <a:lumMod val="50000"/>
                    <a:lumOff val="50000"/>
                  </a:schemeClr>
                </a:solidFill>
              </a:rPr>
              <a:t>9</a:t>
            </a:fld>
            <a:endParaRPr lang="he-IL" sz="1200" dirty="0">
              <a:solidFill>
                <a:schemeClr val="tx1">
                  <a:lumMod val="50000"/>
                  <a:lumOff val="50000"/>
                </a:schemeClr>
              </a:solidFill>
            </a:endParaRPr>
          </a:p>
        </p:txBody>
      </p:sp>
      <p:graphicFrame>
        <p:nvGraphicFramePr>
          <p:cNvPr id="13" name="Chart 12">
            <a:extLst>
              <a:ext uri="{FF2B5EF4-FFF2-40B4-BE49-F238E27FC236}">
                <a16:creationId xmlns:a16="http://schemas.microsoft.com/office/drawing/2014/main" id="{EE2124F9-01CB-4A17-BE07-3ADE521D5FD6}"/>
              </a:ext>
            </a:extLst>
          </p:cNvPr>
          <p:cNvGraphicFramePr>
            <a:graphicFrameLocks/>
          </p:cNvGraphicFramePr>
          <p:nvPr>
            <p:extLst>
              <p:ext uri="{D42A27DB-BD31-4B8C-83A1-F6EECF244321}">
                <p14:modId xmlns:p14="http://schemas.microsoft.com/office/powerpoint/2010/main" val="1946966985"/>
              </p:ext>
            </p:extLst>
          </p:nvPr>
        </p:nvGraphicFramePr>
        <p:xfrm>
          <a:off x="4061210" y="1246455"/>
          <a:ext cx="7469608" cy="411008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9B2FE76F-77DE-409C-B034-8D86B4CD8ABB}"/>
              </a:ext>
            </a:extLst>
          </p:cNvPr>
          <p:cNvSpPr txBox="1"/>
          <p:nvPr/>
        </p:nvSpPr>
        <p:spPr>
          <a:xfrm>
            <a:off x="235670" y="2285834"/>
            <a:ext cx="3648174" cy="2340000"/>
          </a:xfrm>
          <a:prstGeom prst="rect">
            <a:avLst/>
          </a:prstGeom>
          <a:solidFill>
            <a:schemeClr val="bg1"/>
          </a:solidFill>
          <a:ln>
            <a:solidFill>
              <a:schemeClr val="bg1"/>
            </a:solidFill>
          </a:ln>
          <a:effectLst>
            <a:outerShdw blurRad="203200" dist="101600" dir="2040000" sx="92000" sy="92000" algn="ctr" rotWithShape="0">
              <a:prstClr val="black">
                <a:alpha val="28000"/>
              </a:prstClr>
            </a:outerShdw>
          </a:effectLst>
        </p:spPr>
        <p:txBody>
          <a:bodyPr wrap="square" rtlCol="0">
            <a:spAutoFit/>
          </a:bodyPr>
          <a:lstStyle/>
          <a:p>
            <a:pPr lvl="0" algn="ctr" eaLnBrk="0" fontAlgn="base" hangingPunct="0">
              <a:spcBef>
                <a:spcPct val="0"/>
              </a:spcBef>
              <a:spcAft>
                <a:spcPct val="0"/>
              </a:spcAft>
              <a:defRPr/>
            </a:pPr>
            <a:r>
              <a:rPr kumimoji="0" lang="he-IL"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מחקרים רבים בפסיכולוגיה התנהגותית מראים כי למצבים פסיכולוגים שליליים כמו דחק (</a:t>
            </a: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stress</a:t>
            </a:r>
            <a:r>
              <a:rPr kumimoji="0" lang="he-IL"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 דיכאון וחרדה יש השפעה שלילית על מגוון יכולות כדוגמת תכנון לטווח רחוק, התנהלות מוכוונת מטרה ולקיחת סיכונים – יכולות הכרחיות ליצירה ושימור שינוי הסתגלותי ושיפור בר קיימא</a:t>
            </a:r>
            <a:endParaRPr kumimoji="0" lang="en-GB"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85E34501-8E2B-49CD-B10A-616946C40A22}"/>
              </a:ext>
            </a:extLst>
          </p:cNvPr>
          <p:cNvSpPr txBox="1"/>
          <p:nvPr/>
        </p:nvSpPr>
        <p:spPr>
          <a:xfrm>
            <a:off x="1945824" y="5995447"/>
            <a:ext cx="9964132" cy="307777"/>
          </a:xfrm>
          <a:prstGeom prst="rect">
            <a:avLst/>
          </a:prstGeom>
          <a:noFill/>
        </p:spPr>
        <p:txBody>
          <a:bodyPr wrap="square" rtlCol="1">
            <a:spAutoFit/>
          </a:bodyPr>
          <a:lstStyle/>
          <a:p>
            <a:pPr algn="ctr" rtl="0"/>
            <a:r>
              <a:rPr lang="en-US" sz="1400" b="1" dirty="0"/>
              <a:t>Haushofer, Johannes, and Ernst Fehr. 2014. “On the Psychology of Poverty.” Science 344 (6186): 862–67</a:t>
            </a:r>
            <a:r>
              <a:rPr lang="he-IL" sz="1400" b="1" dirty="0"/>
              <a:t>ראו לדוגמה: </a:t>
            </a:r>
          </a:p>
        </p:txBody>
      </p:sp>
      <p:sp>
        <p:nvSpPr>
          <p:cNvPr id="7" name="TextBox 6">
            <a:extLst>
              <a:ext uri="{FF2B5EF4-FFF2-40B4-BE49-F238E27FC236}">
                <a16:creationId xmlns:a16="http://schemas.microsoft.com/office/drawing/2014/main" id="{83E5D3E2-F22F-40B6-93F0-EB0C315C8DD0}"/>
              </a:ext>
            </a:extLst>
          </p:cNvPr>
          <p:cNvSpPr txBox="1"/>
          <p:nvPr/>
        </p:nvSpPr>
        <p:spPr>
          <a:xfrm>
            <a:off x="8927183" y="2045616"/>
            <a:ext cx="2055043" cy="738664"/>
          </a:xfrm>
          <a:prstGeom prst="rect">
            <a:avLst/>
          </a:prstGeom>
          <a:solidFill>
            <a:schemeClr val="bg1"/>
          </a:solidFill>
          <a:ln>
            <a:solidFill>
              <a:schemeClr val="tx1"/>
            </a:solidFill>
          </a:ln>
        </p:spPr>
        <p:txBody>
          <a:bodyPr wrap="square" rtlCol="1">
            <a:spAutoFit/>
          </a:bodyPr>
          <a:lstStyle/>
          <a:p>
            <a:pPr algn="ctr"/>
            <a:r>
              <a:rPr lang="he-IL" sz="1400" b="1" dirty="0"/>
              <a:t>נמצא קשר סיבתי בין מחסור חומרי לבין מצבי דחק, חרדה ודיכאון</a:t>
            </a:r>
          </a:p>
        </p:txBody>
      </p:sp>
      <p:cxnSp>
        <p:nvCxnSpPr>
          <p:cNvPr id="8" name="Straight Arrow Connector 7">
            <a:extLst>
              <a:ext uri="{FF2B5EF4-FFF2-40B4-BE49-F238E27FC236}">
                <a16:creationId xmlns:a16="http://schemas.microsoft.com/office/drawing/2014/main" id="{53552185-0E04-4710-A7EF-77D212D41383}"/>
              </a:ext>
            </a:extLst>
          </p:cNvPr>
          <p:cNvCxnSpPr>
            <a:cxnSpLocks/>
            <a:stCxn id="7" idx="2"/>
          </p:cNvCxnSpPr>
          <p:nvPr/>
        </p:nvCxnSpPr>
        <p:spPr>
          <a:xfrm flipH="1">
            <a:off x="9577633" y="2784280"/>
            <a:ext cx="377072" cy="644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E9C246-80AC-4690-BD5F-5F4940CED8C5}"/>
              </a:ext>
            </a:extLst>
          </p:cNvPr>
          <p:cNvSpPr txBox="1"/>
          <p:nvPr/>
        </p:nvSpPr>
        <p:spPr>
          <a:xfrm>
            <a:off x="5475767" y="3812111"/>
            <a:ext cx="3990962" cy="523220"/>
          </a:xfrm>
          <a:prstGeom prst="rect">
            <a:avLst/>
          </a:prstGeom>
          <a:solidFill>
            <a:schemeClr val="bg1"/>
          </a:solidFill>
          <a:ln>
            <a:solidFill>
              <a:schemeClr val="tx1"/>
            </a:solidFill>
          </a:ln>
        </p:spPr>
        <p:txBody>
          <a:bodyPr wrap="square" rtlCol="1">
            <a:spAutoFit/>
          </a:bodyPr>
          <a:lstStyle/>
          <a:p>
            <a:pPr algn="ctr"/>
            <a:r>
              <a:rPr lang="he-IL" sz="1400" b="1" dirty="0"/>
              <a:t>ככל שיש שיפור במצב החומרי, ההחזר על השקעה בשינוי התנהלותי/הסתגלותי הוא גבוה יותר</a:t>
            </a:r>
          </a:p>
        </p:txBody>
      </p:sp>
      <p:cxnSp>
        <p:nvCxnSpPr>
          <p:cNvPr id="11" name="Straight Arrow Connector 10">
            <a:extLst>
              <a:ext uri="{FF2B5EF4-FFF2-40B4-BE49-F238E27FC236}">
                <a16:creationId xmlns:a16="http://schemas.microsoft.com/office/drawing/2014/main" id="{0B5DE667-DD7C-4DDE-A8BC-74829BC39ECD}"/>
              </a:ext>
            </a:extLst>
          </p:cNvPr>
          <p:cNvCxnSpPr>
            <a:cxnSpLocks/>
            <a:stCxn id="10" idx="0"/>
          </p:cNvCxnSpPr>
          <p:nvPr/>
        </p:nvCxnSpPr>
        <p:spPr>
          <a:xfrm flipH="1" flipV="1">
            <a:off x="7071362" y="3149601"/>
            <a:ext cx="399886" cy="6625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2B64358-892C-47BC-88C1-4D8108120B2C}"/>
              </a:ext>
            </a:extLst>
          </p:cNvPr>
          <p:cNvSpPr txBox="1"/>
          <p:nvPr/>
        </p:nvSpPr>
        <p:spPr>
          <a:xfrm>
            <a:off x="1341723" y="253465"/>
            <a:ext cx="10568233" cy="584775"/>
          </a:xfrm>
          <a:prstGeom prst="rect">
            <a:avLst/>
          </a:prstGeom>
          <a:noFill/>
        </p:spPr>
        <p:txBody>
          <a:bodyPr wrap="square" rtlCol="1">
            <a:spAutoFit/>
          </a:bodyPr>
          <a:lstStyle/>
          <a:p>
            <a:r>
              <a:rPr lang="he-IL" sz="3200" b="1" dirty="0">
                <a:solidFill>
                  <a:srgbClr val="6489C6"/>
                </a:solidFill>
              </a:rPr>
              <a:t>השערות המחקר: בסיס תיאורטי</a:t>
            </a:r>
          </a:p>
        </p:txBody>
      </p:sp>
    </p:spTree>
    <p:extLst>
      <p:ext uri="{BB962C8B-B14F-4D97-AF65-F5344CB8AC3E}">
        <p14:creationId xmlns:p14="http://schemas.microsoft.com/office/powerpoint/2010/main" val="4083314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ERI">
  <a:themeElements>
    <a:clrScheme name="ERI">
      <a:dk1>
        <a:sysClr val="windowText" lastClr="000000"/>
      </a:dk1>
      <a:lt1>
        <a:sysClr val="window" lastClr="FFFFFF"/>
      </a:lt1>
      <a:dk2>
        <a:srgbClr val="44546A"/>
      </a:dk2>
      <a:lt2>
        <a:srgbClr val="E7E6E6"/>
      </a:lt2>
      <a:accent1>
        <a:srgbClr val="00A3A0"/>
      </a:accent1>
      <a:accent2>
        <a:srgbClr val="006462"/>
      </a:accent2>
      <a:accent3>
        <a:srgbClr val="F7C020"/>
      </a:accent3>
      <a:accent4>
        <a:srgbClr val="B58707"/>
      </a:accent4>
      <a:accent5>
        <a:srgbClr val="A64977"/>
      </a:accent5>
      <a:accent6>
        <a:srgbClr val="703251"/>
      </a:accent6>
      <a:hlink>
        <a:srgbClr val="0563C1"/>
      </a:hlink>
      <a:folHlink>
        <a:srgbClr val="954F72"/>
      </a:folHlink>
    </a:clrScheme>
    <a:fontScheme name="התאמה אישית 2">
      <a:majorFont>
        <a:latin typeface="Arial"/>
        <a:ea typeface=""/>
        <a:cs typeface="Calibri"/>
      </a:majorFont>
      <a:minorFont>
        <a:latin typeface="Arial"/>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I" id="{A3AD715E-54D7-4752-B363-EB89EB71D0A4}" vid="{5E5C586D-BC9E-425F-8FCC-588751836081}"/>
    </a:ext>
  </a:extLst>
</a:theme>
</file>

<file path=ppt/theme/theme2.xml><?xml version="1.0" encoding="utf-8"?>
<a:theme xmlns:a="http://schemas.openxmlformats.org/drawingml/2006/main" name="2_Office Theme">
  <a:themeElements>
    <a:clrScheme name="ERI">
      <a:dk1>
        <a:sysClr val="windowText" lastClr="000000"/>
      </a:dk1>
      <a:lt1>
        <a:sysClr val="window" lastClr="FFFFFF"/>
      </a:lt1>
      <a:dk2>
        <a:srgbClr val="44546A"/>
      </a:dk2>
      <a:lt2>
        <a:srgbClr val="E7E6E6"/>
      </a:lt2>
      <a:accent1>
        <a:srgbClr val="00A3A0"/>
      </a:accent1>
      <a:accent2>
        <a:srgbClr val="006462"/>
      </a:accent2>
      <a:accent3>
        <a:srgbClr val="F7C020"/>
      </a:accent3>
      <a:accent4>
        <a:srgbClr val="B58707"/>
      </a:accent4>
      <a:accent5>
        <a:srgbClr val="A64977"/>
      </a:accent5>
      <a:accent6>
        <a:srgbClr val="703251"/>
      </a:accent6>
      <a:hlink>
        <a:srgbClr val="0563C1"/>
      </a:hlink>
      <a:folHlink>
        <a:srgbClr val="954F72"/>
      </a:folHlink>
    </a:clrScheme>
    <a:fontScheme name="התאמה אישית 2">
      <a:majorFont>
        <a:latin typeface="Arial"/>
        <a:ea typeface=""/>
        <a:cs typeface="Calibri"/>
      </a:majorFont>
      <a:minorFont>
        <a:latin typeface="Arial"/>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דוח ביניים חלק ראשון_25.01.17מעוצב [מצב תאימות]" id="{0F8B2888-B3C4-450F-AB8A-BB5D4D3128C8}" vid="{A1B050BB-D8CD-4FDC-B57C-498B5F03848C}"/>
    </a:ext>
  </a:extLst>
</a:theme>
</file>

<file path=ppt/theme/theme3.xml><?xml version="1.0" encoding="utf-8"?>
<a:theme xmlns:a="http://schemas.openxmlformats.org/drawingml/2006/main" name="4_Office Theme">
  <a:themeElements>
    <a:clrScheme name="ERI">
      <a:dk1>
        <a:sysClr val="windowText" lastClr="000000"/>
      </a:dk1>
      <a:lt1>
        <a:sysClr val="window" lastClr="FFFFFF"/>
      </a:lt1>
      <a:dk2>
        <a:srgbClr val="44546A"/>
      </a:dk2>
      <a:lt2>
        <a:srgbClr val="E7E6E6"/>
      </a:lt2>
      <a:accent1>
        <a:srgbClr val="00A3A0"/>
      </a:accent1>
      <a:accent2>
        <a:srgbClr val="006462"/>
      </a:accent2>
      <a:accent3>
        <a:srgbClr val="F7C020"/>
      </a:accent3>
      <a:accent4>
        <a:srgbClr val="B58707"/>
      </a:accent4>
      <a:accent5>
        <a:srgbClr val="A64977"/>
      </a:accent5>
      <a:accent6>
        <a:srgbClr val="703251"/>
      </a:accent6>
      <a:hlink>
        <a:srgbClr val="0563C1"/>
      </a:hlink>
      <a:folHlink>
        <a:srgbClr val="954F72"/>
      </a:folHlink>
    </a:clrScheme>
    <a:fontScheme name="התאמה אישית 2">
      <a:majorFont>
        <a:latin typeface="Arial"/>
        <a:ea typeface=""/>
        <a:cs typeface="Calibri"/>
      </a:majorFont>
      <a:minorFont>
        <a:latin typeface="Arial"/>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דוח ביניים חלק ראשון_25.01.17מעוצב [מצב תאימות]" id="{0F8B2888-B3C4-450F-AB8A-BB5D4D3128C8}" vid="{A1B050BB-D8CD-4FDC-B57C-498B5F03848C}"/>
    </a:ext>
  </a:extLst>
</a:theme>
</file>

<file path=ppt/theme/theme4.xml><?xml version="1.0" encoding="utf-8"?>
<a:theme xmlns:a="http://schemas.openxmlformats.org/drawingml/2006/main" name="5_Office Theme">
  <a:themeElements>
    <a:clrScheme name="ERI">
      <a:dk1>
        <a:sysClr val="windowText" lastClr="000000"/>
      </a:dk1>
      <a:lt1>
        <a:sysClr val="window" lastClr="FFFFFF"/>
      </a:lt1>
      <a:dk2>
        <a:srgbClr val="44546A"/>
      </a:dk2>
      <a:lt2>
        <a:srgbClr val="E7E6E6"/>
      </a:lt2>
      <a:accent1>
        <a:srgbClr val="00A3A0"/>
      </a:accent1>
      <a:accent2>
        <a:srgbClr val="006462"/>
      </a:accent2>
      <a:accent3>
        <a:srgbClr val="F7C020"/>
      </a:accent3>
      <a:accent4>
        <a:srgbClr val="B58707"/>
      </a:accent4>
      <a:accent5>
        <a:srgbClr val="A64977"/>
      </a:accent5>
      <a:accent6>
        <a:srgbClr val="703251"/>
      </a:accent6>
      <a:hlink>
        <a:srgbClr val="0563C1"/>
      </a:hlink>
      <a:folHlink>
        <a:srgbClr val="954F72"/>
      </a:folHlink>
    </a:clrScheme>
    <a:fontScheme name="התאמה אישית 2">
      <a:majorFont>
        <a:latin typeface="Arial"/>
        <a:ea typeface=""/>
        <a:cs typeface="Calibri"/>
      </a:majorFont>
      <a:minorFont>
        <a:latin typeface="Arial"/>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דוח ביניים חלק ראשון_25.01.17מעוצב [מצב תאימות]" id="{0F8B2888-B3C4-450F-AB8A-BB5D4D3128C8}" vid="{A1B050BB-D8CD-4FDC-B57C-498B5F03848C}"/>
    </a:ext>
  </a:extLst>
</a:theme>
</file>

<file path=ppt/theme/theme5.xml><?xml version="1.0" encoding="utf-8"?>
<a:theme xmlns:a="http://schemas.openxmlformats.org/drawingml/2006/main" name="3_Office Theme">
  <a:themeElements>
    <a:clrScheme name="ERI">
      <a:dk1>
        <a:sysClr val="windowText" lastClr="000000"/>
      </a:dk1>
      <a:lt1>
        <a:sysClr val="window" lastClr="FFFFFF"/>
      </a:lt1>
      <a:dk2>
        <a:srgbClr val="44546A"/>
      </a:dk2>
      <a:lt2>
        <a:srgbClr val="E7E6E6"/>
      </a:lt2>
      <a:accent1>
        <a:srgbClr val="00A3A0"/>
      </a:accent1>
      <a:accent2>
        <a:srgbClr val="006462"/>
      </a:accent2>
      <a:accent3>
        <a:srgbClr val="F7C020"/>
      </a:accent3>
      <a:accent4>
        <a:srgbClr val="B58707"/>
      </a:accent4>
      <a:accent5>
        <a:srgbClr val="A64977"/>
      </a:accent5>
      <a:accent6>
        <a:srgbClr val="703251"/>
      </a:accent6>
      <a:hlink>
        <a:srgbClr val="0563C1"/>
      </a:hlink>
      <a:folHlink>
        <a:srgbClr val="954F72"/>
      </a:folHlink>
    </a:clrScheme>
    <a:fontScheme name="התאמה אישית 2">
      <a:majorFont>
        <a:latin typeface="Arial"/>
        <a:ea typeface=""/>
        <a:cs typeface="Calibri"/>
      </a:majorFont>
      <a:minorFont>
        <a:latin typeface="Arial"/>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דוח ביניים חלק ראשון_25.01.17מעוצב [מצב תאימות]" id="{0F8B2888-B3C4-450F-AB8A-BB5D4D3128C8}" vid="{3A1480E2-624B-419E-B5B0-29CA224FF2F5}"/>
    </a:ext>
  </a:extLst>
</a:theme>
</file>

<file path=ppt/theme/theme6.xml><?xml version="1.0" encoding="utf-8"?>
<a:theme xmlns:a="http://schemas.openxmlformats.org/drawingml/2006/main" name="1_Office Theme">
  <a:themeElements>
    <a:clrScheme name="ERI">
      <a:dk1>
        <a:sysClr val="windowText" lastClr="000000"/>
      </a:dk1>
      <a:lt1>
        <a:sysClr val="window" lastClr="FFFFFF"/>
      </a:lt1>
      <a:dk2>
        <a:srgbClr val="44546A"/>
      </a:dk2>
      <a:lt2>
        <a:srgbClr val="E7E6E6"/>
      </a:lt2>
      <a:accent1>
        <a:srgbClr val="00A3A0"/>
      </a:accent1>
      <a:accent2>
        <a:srgbClr val="006462"/>
      </a:accent2>
      <a:accent3>
        <a:srgbClr val="F7C020"/>
      </a:accent3>
      <a:accent4>
        <a:srgbClr val="B58707"/>
      </a:accent4>
      <a:accent5>
        <a:srgbClr val="A64977"/>
      </a:accent5>
      <a:accent6>
        <a:srgbClr val="703251"/>
      </a:accent6>
      <a:hlink>
        <a:srgbClr val="0563C1"/>
      </a:hlink>
      <a:folHlink>
        <a:srgbClr val="954F72"/>
      </a:folHlink>
    </a:clrScheme>
    <a:fontScheme name="התאמה אישית 2">
      <a:majorFont>
        <a:latin typeface="Arial"/>
        <a:ea typeface=""/>
        <a:cs typeface="Calibri"/>
      </a:majorFont>
      <a:minorFont>
        <a:latin typeface="Arial"/>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דוח ביניים חלק ראשון_25.01.17מעוצב [מצב תאימות]" id="{0F8B2888-B3C4-450F-AB8A-BB5D4D3128C8}" vid="{82E90189-A5B7-4148-AB3F-E9109850DEA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ERI</Template>
  <TotalTime>40953</TotalTime>
  <Words>2906</Words>
  <Application>Microsoft Office PowerPoint</Application>
  <PresentationFormat>מסך רחב</PresentationFormat>
  <Paragraphs>440</Paragraphs>
  <Slides>41</Slides>
  <Notes>5</Notes>
  <HiddenSlides>0</HiddenSlides>
  <MMClips>0</MMClips>
  <ScaleCrop>false</ScaleCrop>
  <HeadingPairs>
    <vt:vector size="6" baseType="variant">
      <vt:variant>
        <vt:lpstr>גופנים בשימוש</vt:lpstr>
      </vt:variant>
      <vt:variant>
        <vt:i4>9</vt:i4>
      </vt:variant>
      <vt:variant>
        <vt:lpstr>ערכת נושא</vt:lpstr>
      </vt:variant>
      <vt:variant>
        <vt:i4>6</vt:i4>
      </vt:variant>
      <vt:variant>
        <vt:lpstr>כותרות שקופיות</vt:lpstr>
      </vt:variant>
      <vt:variant>
        <vt:i4>41</vt:i4>
      </vt:variant>
    </vt:vector>
  </HeadingPairs>
  <TitlesOfParts>
    <vt:vector size="56" baseType="lpstr">
      <vt:lpstr>Arial</vt:lpstr>
      <vt:lpstr>Calibri</vt:lpstr>
      <vt:lpstr>Calibri Light</vt:lpstr>
      <vt:lpstr>Geomanist Bold</vt:lpstr>
      <vt:lpstr>Geomanist Light</vt:lpstr>
      <vt:lpstr>Geomanist Regular</vt:lpstr>
      <vt:lpstr>Helvetica Light</vt:lpstr>
      <vt:lpstr>Times New Roman</vt:lpstr>
      <vt:lpstr>Wingdings</vt:lpstr>
      <vt:lpstr>ERI</vt:lpstr>
      <vt:lpstr>2_Office Theme</vt:lpstr>
      <vt:lpstr>4_Office Theme</vt:lpstr>
      <vt:lpstr>5_Office Theme</vt:lpstr>
      <vt:lpstr>3_Office Theme</vt:lpstr>
      <vt:lpstr>1_Office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shajar</dc:creator>
  <cp:lastModifiedBy>Ziva Sagiv</cp:lastModifiedBy>
  <cp:revision>1032</cp:revision>
  <dcterms:created xsi:type="dcterms:W3CDTF">2015-12-29T10:16:05Z</dcterms:created>
  <dcterms:modified xsi:type="dcterms:W3CDTF">2018-11-07T07:13:51Z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1601951901</vt:i4>
  </property>
  <property fmtid="{D5CDD505-2E9C-101B-9397-08002B2CF9AE}" pid="3" name="_NewReviewCycle">
    <vt:lpwstr/>
  </property>
  <property fmtid="{D5CDD505-2E9C-101B-9397-08002B2CF9AE}" pid="4" name="_EmailSubject">
    <vt:lpwstr>חומרים לאתר</vt:lpwstr>
  </property>
  <property fmtid="{D5CDD505-2E9C-101B-9397-08002B2CF9AE}" pid="5" name="_AuthorEmail">
    <vt:lpwstr>ZivaS@jdc.org</vt:lpwstr>
  </property>
  <property fmtid="{D5CDD505-2E9C-101B-9397-08002B2CF9AE}" pid="6" name="_AuthorEmailDisplayName">
    <vt:lpwstr>Ziva Sagiv</vt:lpwstr>
  </property>
</Properties>
</file>